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6" r:id="rId4"/>
    <p:sldId id="283" r:id="rId5"/>
    <p:sldId id="267" r:id="rId6"/>
    <p:sldId id="258" r:id="rId7"/>
    <p:sldId id="259" r:id="rId8"/>
    <p:sldId id="268" r:id="rId9"/>
    <p:sldId id="262" r:id="rId10"/>
    <p:sldId id="263" r:id="rId11"/>
    <p:sldId id="264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AD0F8-E827-4BDA-8BDE-7546EB3CD35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25A9C1-D4D6-4169-8E65-77B7DE88AA6F}">
      <dgm:prSet/>
      <dgm:spPr/>
      <dgm:t>
        <a:bodyPr/>
        <a:lstStyle/>
        <a:p>
          <a:r>
            <a:rPr lang="lv-LV" dirty="0"/>
            <a:t>Dabas piemineklis «Staldzenes stāvkrasts»</a:t>
          </a:r>
          <a:endParaRPr lang="en-US" dirty="0"/>
        </a:p>
      </dgm:t>
    </dgm:pt>
    <dgm:pt modelId="{3346C870-EA46-4419-B3E1-12A1F16D4557}" type="parTrans" cxnId="{9010D424-A1B3-420F-89BD-5D163638E49D}">
      <dgm:prSet/>
      <dgm:spPr/>
      <dgm:t>
        <a:bodyPr/>
        <a:lstStyle/>
        <a:p>
          <a:endParaRPr lang="en-US"/>
        </a:p>
      </dgm:t>
    </dgm:pt>
    <dgm:pt modelId="{84EAA69F-98A3-48F8-9FA3-A9794964F2BB}" type="sibTrans" cxnId="{9010D424-A1B3-420F-89BD-5D163638E49D}">
      <dgm:prSet/>
      <dgm:spPr/>
      <dgm:t>
        <a:bodyPr/>
        <a:lstStyle/>
        <a:p>
          <a:endParaRPr lang="en-US"/>
        </a:p>
      </dgm:t>
    </dgm:pt>
    <dgm:pt modelId="{619EB9FA-FC28-4655-8D54-54E900DCF96C}">
      <dgm:prSet/>
      <dgm:spPr/>
      <dgm:t>
        <a:bodyPr/>
        <a:lstStyle/>
        <a:p>
          <a:r>
            <a:rPr lang="lv-LV" dirty="0"/>
            <a:t>Dabas liegums «</a:t>
          </a:r>
          <a:r>
            <a:rPr lang="lv-LV" dirty="0" err="1"/>
            <a:t>Būšnieku</a:t>
          </a:r>
          <a:r>
            <a:rPr lang="lv-LV" dirty="0"/>
            <a:t> ezera krasts»</a:t>
          </a:r>
          <a:endParaRPr lang="en-US" dirty="0"/>
        </a:p>
      </dgm:t>
    </dgm:pt>
    <dgm:pt modelId="{A06AAAE8-3DD5-4BB8-8187-01E4EC615680}" type="parTrans" cxnId="{7E336415-2C53-42CA-9A1A-0BCB402B8C8C}">
      <dgm:prSet/>
      <dgm:spPr/>
      <dgm:t>
        <a:bodyPr/>
        <a:lstStyle/>
        <a:p>
          <a:endParaRPr lang="en-US"/>
        </a:p>
      </dgm:t>
    </dgm:pt>
    <dgm:pt modelId="{0EAFF1E9-97A4-4967-AADA-03D8F2FD5894}" type="sibTrans" cxnId="{7E336415-2C53-42CA-9A1A-0BCB402B8C8C}">
      <dgm:prSet/>
      <dgm:spPr/>
      <dgm:t>
        <a:bodyPr/>
        <a:lstStyle/>
        <a:p>
          <a:endParaRPr lang="en-US"/>
        </a:p>
      </dgm:t>
    </dgm:pt>
    <dgm:pt modelId="{A19683D9-B06D-40BA-946B-9FA32AD66032}">
      <dgm:prSet/>
      <dgm:spPr/>
      <dgm:t>
        <a:bodyPr/>
        <a:lstStyle/>
        <a:p>
          <a:r>
            <a:rPr lang="lv-LV" dirty="0"/>
            <a:t>Dabas piemineklis «Dampeļu atsegums»</a:t>
          </a:r>
          <a:endParaRPr lang="en-US" dirty="0"/>
        </a:p>
      </dgm:t>
    </dgm:pt>
    <dgm:pt modelId="{8A1BA379-B110-48FE-A3EB-76FBC1CE8ABB}" type="parTrans" cxnId="{6BF32CBC-9C6E-4798-90CC-DA7131DE6018}">
      <dgm:prSet/>
      <dgm:spPr/>
      <dgm:t>
        <a:bodyPr/>
        <a:lstStyle/>
        <a:p>
          <a:endParaRPr lang="en-US"/>
        </a:p>
      </dgm:t>
    </dgm:pt>
    <dgm:pt modelId="{CEADA784-909E-48FA-87F3-C79C7406F84B}" type="sibTrans" cxnId="{6BF32CBC-9C6E-4798-90CC-DA7131DE6018}">
      <dgm:prSet/>
      <dgm:spPr/>
      <dgm:t>
        <a:bodyPr/>
        <a:lstStyle/>
        <a:p>
          <a:endParaRPr lang="en-US"/>
        </a:p>
      </dgm:t>
    </dgm:pt>
    <dgm:pt modelId="{6C98777A-5C94-4876-BCA5-373021B6B82B}" type="pres">
      <dgm:prSet presAssocID="{8CAAD0F8-E827-4BDA-8BDE-7546EB3CD3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AFCB1F-D6F5-4EA9-AE2A-01B4932E533F}" type="pres">
      <dgm:prSet presAssocID="{A125A9C1-D4D6-4169-8E65-77B7DE88AA6F}" presName="hierRoot1" presStyleCnt="0"/>
      <dgm:spPr/>
    </dgm:pt>
    <dgm:pt modelId="{ECCB68AD-CBD0-4059-8501-89AEACC530EA}" type="pres">
      <dgm:prSet presAssocID="{A125A9C1-D4D6-4169-8E65-77B7DE88AA6F}" presName="composite" presStyleCnt="0"/>
      <dgm:spPr/>
    </dgm:pt>
    <dgm:pt modelId="{EEF51D7E-AFED-4680-8092-BD9FE0E04F14}" type="pres">
      <dgm:prSet presAssocID="{A125A9C1-D4D6-4169-8E65-77B7DE88AA6F}" presName="background" presStyleLbl="node0" presStyleIdx="0" presStyleCnt="3"/>
      <dgm:spPr/>
    </dgm:pt>
    <dgm:pt modelId="{E977BFB6-7CA1-4332-9804-7518FC7F4088}" type="pres">
      <dgm:prSet presAssocID="{A125A9C1-D4D6-4169-8E65-77B7DE88AA6F}" presName="text" presStyleLbl="fgAcc0" presStyleIdx="0" presStyleCnt="3">
        <dgm:presLayoutVars>
          <dgm:chPref val="3"/>
        </dgm:presLayoutVars>
      </dgm:prSet>
      <dgm:spPr/>
    </dgm:pt>
    <dgm:pt modelId="{5F306317-5E50-477D-A27C-CE9EFF4ED58E}" type="pres">
      <dgm:prSet presAssocID="{A125A9C1-D4D6-4169-8E65-77B7DE88AA6F}" presName="hierChild2" presStyleCnt="0"/>
      <dgm:spPr/>
    </dgm:pt>
    <dgm:pt modelId="{40CB86D7-7AA8-4B81-992D-0FFD6345B5AD}" type="pres">
      <dgm:prSet presAssocID="{619EB9FA-FC28-4655-8D54-54E900DCF96C}" presName="hierRoot1" presStyleCnt="0"/>
      <dgm:spPr/>
    </dgm:pt>
    <dgm:pt modelId="{973A0B5E-856D-4187-8535-DD5DA020A260}" type="pres">
      <dgm:prSet presAssocID="{619EB9FA-FC28-4655-8D54-54E900DCF96C}" presName="composite" presStyleCnt="0"/>
      <dgm:spPr/>
    </dgm:pt>
    <dgm:pt modelId="{279F3045-34DE-40C3-906E-B10EC232E9B8}" type="pres">
      <dgm:prSet presAssocID="{619EB9FA-FC28-4655-8D54-54E900DCF96C}" presName="background" presStyleLbl="node0" presStyleIdx="1" presStyleCnt="3"/>
      <dgm:spPr/>
    </dgm:pt>
    <dgm:pt modelId="{B56E3B2F-1DF3-4A9B-B7A6-65538048AF54}" type="pres">
      <dgm:prSet presAssocID="{619EB9FA-FC28-4655-8D54-54E900DCF96C}" presName="text" presStyleLbl="fgAcc0" presStyleIdx="1" presStyleCnt="3">
        <dgm:presLayoutVars>
          <dgm:chPref val="3"/>
        </dgm:presLayoutVars>
      </dgm:prSet>
      <dgm:spPr/>
    </dgm:pt>
    <dgm:pt modelId="{1EB8E540-39FD-4A96-A221-76C879243553}" type="pres">
      <dgm:prSet presAssocID="{619EB9FA-FC28-4655-8D54-54E900DCF96C}" presName="hierChild2" presStyleCnt="0"/>
      <dgm:spPr/>
    </dgm:pt>
    <dgm:pt modelId="{90C87CF5-7D37-4034-BF23-D372B85BF838}" type="pres">
      <dgm:prSet presAssocID="{A19683D9-B06D-40BA-946B-9FA32AD66032}" presName="hierRoot1" presStyleCnt="0"/>
      <dgm:spPr/>
    </dgm:pt>
    <dgm:pt modelId="{D7FD3A18-3EC5-42FD-BBF4-100B6A961736}" type="pres">
      <dgm:prSet presAssocID="{A19683D9-B06D-40BA-946B-9FA32AD66032}" presName="composite" presStyleCnt="0"/>
      <dgm:spPr/>
    </dgm:pt>
    <dgm:pt modelId="{90495837-EDE4-4276-9367-AD9579ACC024}" type="pres">
      <dgm:prSet presAssocID="{A19683D9-B06D-40BA-946B-9FA32AD66032}" presName="background" presStyleLbl="node0" presStyleIdx="2" presStyleCnt="3"/>
      <dgm:spPr/>
    </dgm:pt>
    <dgm:pt modelId="{D682FE03-161B-4055-BE20-6EA84FE615EE}" type="pres">
      <dgm:prSet presAssocID="{A19683D9-B06D-40BA-946B-9FA32AD66032}" presName="text" presStyleLbl="fgAcc0" presStyleIdx="2" presStyleCnt="3">
        <dgm:presLayoutVars>
          <dgm:chPref val="3"/>
        </dgm:presLayoutVars>
      </dgm:prSet>
      <dgm:spPr/>
    </dgm:pt>
    <dgm:pt modelId="{30929B92-F941-4916-8220-F233BBB774C9}" type="pres">
      <dgm:prSet presAssocID="{A19683D9-B06D-40BA-946B-9FA32AD66032}" presName="hierChild2" presStyleCnt="0"/>
      <dgm:spPr/>
    </dgm:pt>
  </dgm:ptLst>
  <dgm:cxnLst>
    <dgm:cxn modelId="{E9C99508-4CA8-4E26-AA48-5A7B069C2D8E}" type="presOf" srcId="{A125A9C1-D4D6-4169-8E65-77B7DE88AA6F}" destId="{E977BFB6-7CA1-4332-9804-7518FC7F4088}" srcOrd="0" destOrd="0" presId="urn:microsoft.com/office/officeart/2005/8/layout/hierarchy1"/>
    <dgm:cxn modelId="{7E336415-2C53-42CA-9A1A-0BCB402B8C8C}" srcId="{8CAAD0F8-E827-4BDA-8BDE-7546EB3CD355}" destId="{619EB9FA-FC28-4655-8D54-54E900DCF96C}" srcOrd="1" destOrd="0" parTransId="{A06AAAE8-3DD5-4BB8-8187-01E4EC615680}" sibTransId="{0EAFF1E9-97A4-4967-AADA-03D8F2FD5894}"/>
    <dgm:cxn modelId="{9010D424-A1B3-420F-89BD-5D163638E49D}" srcId="{8CAAD0F8-E827-4BDA-8BDE-7546EB3CD355}" destId="{A125A9C1-D4D6-4169-8E65-77B7DE88AA6F}" srcOrd="0" destOrd="0" parTransId="{3346C870-EA46-4419-B3E1-12A1F16D4557}" sibTransId="{84EAA69F-98A3-48F8-9FA3-A9794964F2BB}"/>
    <dgm:cxn modelId="{26C6816F-B268-4679-BEAC-D20F5C97EA19}" type="presOf" srcId="{619EB9FA-FC28-4655-8D54-54E900DCF96C}" destId="{B56E3B2F-1DF3-4A9B-B7A6-65538048AF54}" srcOrd="0" destOrd="0" presId="urn:microsoft.com/office/officeart/2005/8/layout/hierarchy1"/>
    <dgm:cxn modelId="{FD15AD9A-80C8-4FB9-B73A-5A20D35DC45C}" type="presOf" srcId="{A19683D9-B06D-40BA-946B-9FA32AD66032}" destId="{D682FE03-161B-4055-BE20-6EA84FE615EE}" srcOrd="0" destOrd="0" presId="urn:microsoft.com/office/officeart/2005/8/layout/hierarchy1"/>
    <dgm:cxn modelId="{6BF32CBC-9C6E-4798-90CC-DA7131DE6018}" srcId="{8CAAD0F8-E827-4BDA-8BDE-7546EB3CD355}" destId="{A19683D9-B06D-40BA-946B-9FA32AD66032}" srcOrd="2" destOrd="0" parTransId="{8A1BA379-B110-48FE-A3EB-76FBC1CE8ABB}" sibTransId="{CEADA784-909E-48FA-87F3-C79C7406F84B}"/>
    <dgm:cxn modelId="{CF9AE7D7-98FE-47C8-AB05-43675AE575B7}" type="presOf" srcId="{8CAAD0F8-E827-4BDA-8BDE-7546EB3CD355}" destId="{6C98777A-5C94-4876-BCA5-373021B6B82B}" srcOrd="0" destOrd="0" presId="urn:microsoft.com/office/officeart/2005/8/layout/hierarchy1"/>
    <dgm:cxn modelId="{5B9F12A1-1C9F-4E06-B06B-14AAA26F0199}" type="presParOf" srcId="{6C98777A-5C94-4876-BCA5-373021B6B82B}" destId="{EDAFCB1F-D6F5-4EA9-AE2A-01B4932E533F}" srcOrd="0" destOrd="0" presId="urn:microsoft.com/office/officeart/2005/8/layout/hierarchy1"/>
    <dgm:cxn modelId="{1AD28E5A-DA8B-49E1-9A6F-B0BE79DD7A71}" type="presParOf" srcId="{EDAFCB1F-D6F5-4EA9-AE2A-01B4932E533F}" destId="{ECCB68AD-CBD0-4059-8501-89AEACC530EA}" srcOrd="0" destOrd="0" presId="urn:microsoft.com/office/officeart/2005/8/layout/hierarchy1"/>
    <dgm:cxn modelId="{5584E59E-D012-4B8B-A53E-ECCC25E96640}" type="presParOf" srcId="{ECCB68AD-CBD0-4059-8501-89AEACC530EA}" destId="{EEF51D7E-AFED-4680-8092-BD9FE0E04F14}" srcOrd="0" destOrd="0" presId="urn:microsoft.com/office/officeart/2005/8/layout/hierarchy1"/>
    <dgm:cxn modelId="{0487004B-3856-472E-BE0E-83092BE6E445}" type="presParOf" srcId="{ECCB68AD-CBD0-4059-8501-89AEACC530EA}" destId="{E977BFB6-7CA1-4332-9804-7518FC7F4088}" srcOrd="1" destOrd="0" presId="urn:microsoft.com/office/officeart/2005/8/layout/hierarchy1"/>
    <dgm:cxn modelId="{E8D5FB55-C10E-40D3-AD5C-94FA8D877E5A}" type="presParOf" srcId="{EDAFCB1F-D6F5-4EA9-AE2A-01B4932E533F}" destId="{5F306317-5E50-477D-A27C-CE9EFF4ED58E}" srcOrd="1" destOrd="0" presId="urn:microsoft.com/office/officeart/2005/8/layout/hierarchy1"/>
    <dgm:cxn modelId="{53CC93F6-3BB4-446F-B65A-F3757D88A227}" type="presParOf" srcId="{6C98777A-5C94-4876-BCA5-373021B6B82B}" destId="{40CB86D7-7AA8-4B81-992D-0FFD6345B5AD}" srcOrd="1" destOrd="0" presId="urn:microsoft.com/office/officeart/2005/8/layout/hierarchy1"/>
    <dgm:cxn modelId="{034FB017-C883-463F-B394-A2BE3D5119B0}" type="presParOf" srcId="{40CB86D7-7AA8-4B81-992D-0FFD6345B5AD}" destId="{973A0B5E-856D-4187-8535-DD5DA020A260}" srcOrd="0" destOrd="0" presId="urn:microsoft.com/office/officeart/2005/8/layout/hierarchy1"/>
    <dgm:cxn modelId="{69C7171D-598D-477A-B5AD-3C06204677B3}" type="presParOf" srcId="{973A0B5E-856D-4187-8535-DD5DA020A260}" destId="{279F3045-34DE-40C3-906E-B10EC232E9B8}" srcOrd="0" destOrd="0" presId="urn:microsoft.com/office/officeart/2005/8/layout/hierarchy1"/>
    <dgm:cxn modelId="{EC8B60EE-DA2F-46C0-9ACD-ADF4EC82FF01}" type="presParOf" srcId="{973A0B5E-856D-4187-8535-DD5DA020A260}" destId="{B56E3B2F-1DF3-4A9B-B7A6-65538048AF54}" srcOrd="1" destOrd="0" presId="urn:microsoft.com/office/officeart/2005/8/layout/hierarchy1"/>
    <dgm:cxn modelId="{D7E52516-09A2-4FE1-A666-32F543EBFA17}" type="presParOf" srcId="{40CB86D7-7AA8-4B81-992D-0FFD6345B5AD}" destId="{1EB8E540-39FD-4A96-A221-76C879243553}" srcOrd="1" destOrd="0" presId="urn:microsoft.com/office/officeart/2005/8/layout/hierarchy1"/>
    <dgm:cxn modelId="{45FDCCDF-93A7-45ED-9E01-1FED9F97E48B}" type="presParOf" srcId="{6C98777A-5C94-4876-BCA5-373021B6B82B}" destId="{90C87CF5-7D37-4034-BF23-D372B85BF838}" srcOrd="2" destOrd="0" presId="urn:microsoft.com/office/officeart/2005/8/layout/hierarchy1"/>
    <dgm:cxn modelId="{ACD78BA2-FF62-4F5D-9B8C-5B5397D1D302}" type="presParOf" srcId="{90C87CF5-7D37-4034-BF23-D372B85BF838}" destId="{D7FD3A18-3EC5-42FD-BBF4-100B6A961736}" srcOrd="0" destOrd="0" presId="urn:microsoft.com/office/officeart/2005/8/layout/hierarchy1"/>
    <dgm:cxn modelId="{E60BD39C-93D3-49DB-90C3-726ED392AC95}" type="presParOf" srcId="{D7FD3A18-3EC5-42FD-BBF4-100B6A961736}" destId="{90495837-EDE4-4276-9367-AD9579ACC024}" srcOrd="0" destOrd="0" presId="urn:microsoft.com/office/officeart/2005/8/layout/hierarchy1"/>
    <dgm:cxn modelId="{8E6D6FFC-62C2-4FAD-9FA0-CEE84432D90B}" type="presParOf" srcId="{D7FD3A18-3EC5-42FD-BBF4-100B6A961736}" destId="{D682FE03-161B-4055-BE20-6EA84FE615EE}" srcOrd="1" destOrd="0" presId="urn:microsoft.com/office/officeart/2005/8/layout/hierarchy1"/>
    <dgm:cxn modelId="{29CB99E8-98ED-4ACC-86E9-4149908D1F83}" type="presParOf" srcId="{90C87CF5-7D37-4034-BF23-D372B85BF838}" destId="{30929B92-F941-4916-8220-F233BBB774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51D7E-AFED-4680-8092-BD9FE0E04F14}">
      <dsp:nvSpPr>
        <dsp:cNvPr id="0" name=""/>
        <dsp:cNvSpPr/>
      </dsp:nvSpPr>
      <dsp:spPr>
        <a:xfrm>
          <a:off x="0" y="1045124"/>
          <a:ext cx="2417812" cy="1535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7BFB6-7CA1-4332-9804-7518FC7F4088}">
      <dsp:nvSpPr>
        <dsp:cNvPr id="0" name=""/>
        <dsp:cNvSpPr/>
      </dsp:nvSpPr>
      <dsp:spPr>
        <a:xfrm>
          <a:off x="268645" y="1300337"/>
          <a:ext cx="2417812" cy="1535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Dabas piemineklis «Staldzenes stāvkrasts»</a:t>
          </a:r>
          <a:endParaRPr lang="en-US" sz="2300" kern="1200" dirty="0"/>
        </a:p>
      </dsp:txBody>
      <dsp:txXfrm>
        <a:off x="313613" y="1345305"/>
        <a:ext cx="2327876" cy="1445375"/>
      </dsp:txXfrm>
    </dsp:sp>
    <dsp:sp modelId="{279F3045-34DE-40C3-906E-B10EC232E9B8}">
      <dsp:nvSpPr>
        <dsp:cNvPr id="0" name=""/>
        <dsp:cNvSpPr/>
      </dsp:nvSpPr>
      <dsp:spPr>
        <a:xfrm>
          <a:off x="2955104" y="1045124"/>
          <a:ext cx="2417812" cy="1535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E3B2F-1DF3-4A9B-B7A6-65538048AF54}">
      <dsp:nvSpPr>
        <dsp:cNvPr id="0" name=""/>
        <dsp:cNvSpPr/>
      </dsp:nvSpPr>
      <dsp:spPr>
        <a:xfrm>
          <a:off x="3223750" y="1300337"/>
          <a:ext cx="2417812" cy="1535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Dabas liegums «</a:t>
          </a:r>
          <a:r>
            <a:rPr lang="lv-LV" sz="2300" kern="1200" dirty="0" err="1"/>
            <a:t>Būšnieku</a:t>
          </a:r>
          <a:r>
            <a:rPr lang="lv-LV" sz="2300" kern="1200" dirty="0"/>
            <a:t> ezera krasts»</a:t>
          </a:r>
          <a:endParaRPr lang="en-US" sz="2300" kern="1200" dirty="0"/>
        </a:p>
      </dsp:txBody>
      <dsp:txXfrm>
        <a:off x="3268718" y="1345305"/>
        <a:ext cx="2327876" cy="1445375"/>
      </dsp:txXfrm>
    </dsp:sp>
    <dsp:sp modelId="{90495837-EDE4-4276-9367-AD9579ACC024}">
      <dsp:nvSpPr>
        <dsp:cNvPr id="0" name=""/>
        <dsp:cNvSpPr/>
      </dsp:nvSpPr>
      <dsp:spPr>
        <a:xfrm>
          <a:off x="5910209" y="1045124"/>
          <a:ext cx="2417812" cy="1535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2FE03-161B-4055-BE20-6EA84FE615EE}">
      <dsp:nvSpPr>
        <dsp:cNvPr id="0" name=""/>
        <dsp:cNvSpPr/>
      </dsp:nvSpPr>
      <dsp:spPr>
        <a:xfrm>
          <a:off x="6178855" y="1300337"/>
          <a:ext cx="2417812" cy="1535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Dabas piemineklis «Dampeļu atsegums»</a:t>
          </a:r>
          <a:endParaRPr lang="en-US" sz="2300" kern="1200" dirty="0"/>
        </a:p>
      </dsp:txBody>
      <dsp:txXfrm>
        <a:off x="6223823" y="1345305"/>
        <a:ext cx="2327876" cy="1445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F048495-EA76-DCE5-8FBB-29F329279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b="1" dirty="0"/>
              <a:t>Vide Ventspilī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B2BA21E-8913-4D69-8C1A-180CCA1BF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917591" cy="1408407"/>
          </a:xfrm>
        </p:spPr>
        <p:txBody>
          <a:bodyPr>
            <a:normAutofit lnSpcReduction="10000"/>
          </a:bodyPr>
          <a:lstStyle/>
          <a:p>
            <a:endParaRPr lang="lv-LV" sz="2400" dirty="0"/>
          </a:p>
          <a:p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Zane Kalniņa</a:t>
            </a:r>
          </a:p>
          <a:p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09.04.2025.</a:t>
            </a:r>
          </a:p>
          <a:p>
            <a:pPr>
              <a:buNone/>
            </a:pPr>
            <a:endParaRPr lang="lv-LV" sz="4800" dirty="0">
              <a:effectLst/>
              <a:ea typeface="Aptos" panose="020B0004020202020204" pitchFamily="34" charset="0"/>
            </a:endParaRPr>
          </a:p>
          <a:p>
            <a:pPr>
              <a:buNone/>
            </a:pPr>
            <a:endParaRPr lang="lv-LV" sz="48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22770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B01CC7C-F270-CB28-638D-C74DB5D5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lv-LV" sz="3200" b="1" dirty="0"/>
              <a:t>Atkritumi</a:t>
            </a:r>
          </a:p>
        </p:txBody>
      </p:sp>
      <p:pic>
        <p:nvPicPr>
          <p:cNvPr id="9" name="Attēls 8" descr="Attēls, kurā ir ēdiens, dārzenis, pārtikas grupa, produkcija&#10;&#10;Mākslīgā intelekta ģenerētais saturs var būt nepareizs.">
            <a:extLst>
              <a:ext uri="{FF2B5EF4-FFF2-40B4-BE49-F238E27FC236}">
                <a16:creationId xmlns:a16="http://schemas.microsoft.com/office/drawing/2014/main" id="{178CFCCD-ADAD-BCD3-9BE7-8827CAD3D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784" r="4" b="4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6" name="Attēls 5" descr="Attēls, kurā ir ārpus telpām, atkritumu tvertne, atkritumu izgāztuve, ēka&#10;&#10;Mākslīgā intelekta ģenerētais saturs var būt nepareizs.">
            <a:extLst>
              <a:ext uri="{FF2B5EF4-FFF2-40B4-BE49-F238E27FC236}">
                <a16:creationId xmlns:a16="http://schemas.microsoft.com/office/drawing/2014/main" id="{225C4318-6153-F71B-B67D-3458CDD19D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27790" r="-1" b="7533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7" name="Attēls 6" descr="Attēls, kurā ir ārpus telpām, teksts, transportlīdzeklis, sauszemes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8152BCF7-6AC7-C1E7-911F-E27617DF54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3848" r="1" b="17837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4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1C4F771-2189-21AC-D51B-83109904B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dirty="0"/>
              <a:t>Atkritumu apjoma samazināšana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dirty="0"/>
              <a:t>Atkritumu šķirošana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dirty="0"/>
              <a:t>Bioloģiskie atkritumu konteineri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dirty="0"/>
              <a:t>Tekstila atkritumu nodošana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5072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F060A9D-1486-B3EA-F599-9BF5D553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altLang="lv-LV" sz="3200" b="1" dirty="0"/>
              <a:t>Īpaši aizsargājamās dabas teritorijas </a:t>
            </a:r>
            <a:endParaRPr lang="lv-LV" sz="3200" dirty="0"/>
          </a:p>
        </p:txBody>
      </p:sp>
      <p:graphicFrame>
        <p:nvGraphicFramePr>
          <p:cNvPr id="7" name="Satura vietturis 2">
            <a:extLst>
              <a:ext uri="{FF2B5EF4-FFF2-40B4-BE49-F238E27FC236}">
                <a16:creationId xmlns:a16="http://schemas.microsoft.com/office/drawing/2014/main" id="{45C8A36A-B586-E410-2DE0-A9B7B912A8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922097"/>
              </p:ext>
            </p:extLst>
          </p:nvPr>
        </p:nvGraphicFramePr>
        <p:xfrm>
          <a:off x="677334" y="1488613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ttēls 17" descr=" ">
            <a:extLst>
              <a:ext uri="{FF2B5EF4-FFF2-40B4-BE49-F238E27FC236}">
                <a16:creationId xmlns:a16="http://schemas.microsoft.com/office/drawing/2014/main" id="{F188329C-23F3-E291-238A-CF6CF71D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94" y="1229051"/>
            <a:ext cx="1645348" cy="122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atura 2000">
            <a:extLst>
              <a:ext uri="{FF2B5EF4-FFF2-40B4-BE49-F238E27FC236}">
                <a16:creationId xmlns:a16="http://schemas.microsoft.com/office/drawing/2014/main" id="{4DB7B196-BBA7-50E4-9451-ECDFA91C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87" y="3972446"/>
            <a:ext cx="1009016" cy="8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4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0A0FBD1-018E-E435-D931-94D719EA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3100" b="1" dirty="0"/>
              <a:t>Aizsargājams ģeoloģisks un ģeomorfoloģisks dabas piemineklis «Staldzenes stāvkrasts»</a:t>
            </a:r>
            <a:br>
              <a:rPr lang="lv-LV" sz="3100" b="1" dirty="0"/>
            </a:br>
            <a:r>
              <a:rPr lang="lv-LV" sz="3100" b="1" dirty="0"/>
              <a:t> (1)</a:t>
            </a:r>
            <a:br>
              <a:rPr lang="lv-LV" sz="3100" b="1" dirty="0"/>
            </a:br>
            <a:r>
              <a:rPr lang="lv-LV" dirty="0"/>
              <a:t> </a:t>
            </a:r>
          </a:p>
        </p:txBody>
      </p:sp>
      <p:pic>
        <p:nvPicPr>
          <p:cNvPr id="5" name="Satura vietturis 4" descr="Attēls, kurā ir karte, ekrānuzņēmums, teksts&#10;&#10;Mākslīgā intelekta ģenerētais saturs var būt nepareizs.">
            <a:extLst>
              <a:ext uri="{FF2B5EF4-FFF2-40B4-BE49-F238E27FC236}">
                <a16:creationId xmlns:a16="http://schemas.microsoft.com/office/drawing/2014/main" id="{1FD77DB8-E234-9AEB-D82D-B1E808AA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581" y="2138629"/>
            <a:ext cx="3292819" cy="46585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E2063-B207-C840-06DA-9A2BF94286C5}"/>
              </a:ext>
            </a:extLst>
          </p:cNvPr>
          <p:cNvSpPr txBox="1"/>
          <p:nvPr/>
        </p:nvSpPr>
        <p:spPr>
          <a:xfrm>
            <a:off x="3899401" y="2066925"/>
            <a:ext cx="596887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lv-LV" altLang="lv-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Dabas piemineklis izveidots 2001.gadā 8,6 ha platībā, lai aizsargātu un saglabātu unikālus Kurzemes apledojuma morēnas atsegumus, Latvijas apledojuma beigu fāzes māla un citu Baltijas baseina vēsturisko stadiju nogulumus.</a:t>
            </a:r>
          </a:p>
          <a:p>
            <a:pPr>
              <a:buClr>
                <a:schemeClr val="accent1"/>
              </a:buClr>
            </a:pPr>
            <a:endParaRPr lang="lv-LV" altLang="lv-LV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Atsegumu augstumi pārsvarā ir 2-7 m.</a:t>
            </a:r>
          </a:p>
          <a:p>
            <a:endParaRPr lang="lv-LV" sz="16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326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FB67086E-4FB6-88FC-8FB3-F6DCC121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2404534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200" b="1" noProof="0"/>
              <a:t>Aizsargājams ģeoloģisks un ģeomorfoloģisks dabas piemineklis «Staldzenes stāvkrasts» (2)</a:t>
            </a:r>
          </a:p>
        </p:txBody>
      </p:sp>
      <p:pic>
        <p:nvPicPr>
          <p:cNvPr id="4" name="Attēls 3" descr="Attēls, kurā ir ārpus telpām, debesis, teksts, zāle&#10;&#10;Mākslīgā intelekta ģenerētais saturs var būt nepareizs.">
            <a:extLst>
              <a:ext uri="{FF2B5EF4-FFF2-40B4-BE49-F238E27FC236}">
                <a16:creationId xmlns:a16="http://schemas.microsoft.com/office/drawing/2014/main" id="{4DB6D9ED-226B-9167-C51A-0497B956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11" r="2" b="34574"/>
          <a:stretch/>
        </p:blipFill>
        <p:spPr>
          <a:xfrm>
            <a:off x="212548" y="-1"/>
            <a:ext cx="5182413" cy="4236855"/>
          </a:xfrm>
          <a:custGeom>
            <a:avLst/>
            <a:gdLst/>
            <a:ahLst/>
            <a:cxnLst/>
            <a:rect l="l" t="t" r="r" b="b"/>
            <a:pathLst>
              <a:path w="5182413" h="4236855">
                <a:moveTo>
                  <a:pt x="630049" y="0"/>
                </a:moveTo>
                <a:lnTo>
                  <a:pt x="5182413" y="0"/>
                </a:lnTo>
                <a:lnTo>
                  <a:pt x="5182413" y="21851"/>
                </a:lnTo>
                <a:lnTo>
                  <a:pt x="4547946" y="4236855"/>
                </a:lnTo>
                <a:lnTo>
                  <a:pt x="0" y="4236855"/>
                </a:lnTo>
                <a:close/>
              </a:path>
            </a:pathLst>
          </a:custGeom>
        </p:spPr>
      </p:pic>
      <p:pic>
        <p:nvPicPr>
          <p:cNvPr id="7" name="Attēls 6" descr="Attēls, kurā ir ārpus telpām, pamats, koks, debesis&#10;&#10;Mākslīgā intelekta ģenerētais saturs var būt nepareizs.">
            <a:extLst>
              <a:ext uri="{FF2B5EF4-FFF2-40B4-BE49-F238E27FC236}">
                <a16:creationId xmlns:a16="http://schemas.microsoft.com/office/drawing/2014/main" id="{DD4BFE61-2EC2-D62F-46BB-6D0BC2B8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28" r="3" b="19726"/>
          <a:stretch/>
        </p:blipFill>
        <p:spPr>
          <a:xfrm>
            <a:off x="20" y="4235547"/>
            <a:ext cx="4760670" cy="2622453"/>
          </a:xfrm>
          <a:custGeom>
            <a:avLst/>
            <a:gdLst/>
            <a:ahLst/>
            <a:cxnLst/>
            <a:rect l="l" t="t" r="r" b="b"/>
            <a:pathLst>
              <a:path w="4760690" h="2622453">
                <a:moveTo>
                  <a:pt x="212741" y="0"/>
                </a:moveTo>
                <a:lnTo>
                  <a:pt x="4760690" y="0"/>
                </a:lnTo>
                <a:lnTo>
                  <a:pt x="4365943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B1E889D8-B743-48CD-B570-DF8A2DD27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8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B934C6C-6579-F478-E577-7B3802B1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900" y="609600"/>
            <a:ext cx="4572000" cy="1320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lv-LV" sz="3200" b="1" dirty="0"/>
              <a:t>Dabas liegums «</a:t>
            </a:r>
            <a:r>
              <a:rPr lang="lv-LV" sz="3200" b="1" dirty="0" err="1"/>
              <a:t>Būšnieku</a:t>
            </a:r>
            <a:r>
              <a:rPr lang="lv-LV" sz="3200" b="1" dirty="0"/>
              <a:t> ezera krasts» (1)</a:t>
            </a:r>
            <a:br>
              <a:rPr lang="en-US" sz="3200" b="1" dirty="0"/>
            </a:br>
            <a:endParaRPr lang="lv-LV" sz="3200" b="1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D4ADBDA-CF86-C391-5C9B-C3B70200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altLang="lv-LV" dirty="0"/>
              <a:t>Dabas lieguma «</a:t>
            </a:r>
            <a:r>
              <a:rPr lang="lv-LV" altLang="lv-LV" dirty="0" err="1"/>
              <a:t>Būšnieku</a:t>
            </a:r>
            <a:r>
              <a:rPr lang="lv-LV" altLang="lv-LV" dirty="0"/>
              <a:t> ezera krasts» teritorija ir izveidota 2004.gadā un aizņem 49 ha lielu platību.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altLang="lv-LV" dirty="0"/>
              <a:t>Teritorija iekļauta Eiropas aizsargājamo dabas teritoriju tīklā NATURA 2000.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altLang="lv-LV" dirty="0"/>
              <a:t>Aptuveni pusi dabas lieguma teritorijas aizņem meža zemes, bet pārējā daļa ir </a:t>
            </a:r>
            <a:r>
              <a:rPr lang="lv-LV" altLang="lv-LV" dirty="0" err="1"/>
              <a:t>Būšnieku</a:t>
            </a:r>
            <a:r>
              <a:rPr lang="lv-LV" altLang="lv-LV" dirty="0"/>
              <a:t> ezera krasta aizaugušās un pārpurvojušās platības.</a:t>
            </a:r>
          </a:p>
        </p:txBody>
      </p:sp>
      <p:pic>
        <p:nvPicPr>
          <p:cNvPr id="5" name="Attēls 4" descr="Attēls, kurā ir teksts, karte, atlants&#10;&#10;Mākslīgā intelekta ģenerētais saturs var būt nepareizs.">
            <a:extLst>
              <a:ext uri="{FF2B5EF4-FFF2-40B4-BE49-F238E27FC236}">
                <a16:creationId xmlns:a16="http://schemas.microsoft.com/office/drawing/2014/main" id="{EF7CAF85-C524-2967-5DDA-5451F7CC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" r="1272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05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EEEF1BDD-F9A9-5421-EA8C-32DFD0D8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2404534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lv-LV" sz="3200" b="1" noProof="0" dirty="0"/>
              <a:t>Dabas liegums «</a:t>
            </a:r>
            <a:r>
              <a:rPr lang="lv-LV" sz="3200" b="1" noProof="0" dirty="0" err="1"/>
              <a:t>Būšnieku</a:t>
            </a:r>
            <a:r>
              <a:rPr lang="lv-LV" sz="3200" b="1" noProof="0" dirty="0"/>
              <a:t> ezera krasts» </a:t>
            </a:r>
            <a:r>
              <a:rPr lang="en-US" sz="3200" b="1" dirty="0"/>
              <a:t>(2)</a:t>
            </a:r>
          </a:p>
        </p:txBody>
      </p:sp>
      <p:pic>
        <p:nvPicPr>
          <p:cNvPr id="8" name="Satura vietturis 7" descr="Attēls, kurā ir ārpus telpām, zāle, augs, ūdens&#10;&#10;Mākslīgā intelekta ģenerētais saturs var būt nepareizs.">
            <a:extLst>
              <a:ext uri="{FF2B5EF4-FFF2-40B4-BE49-F238E27FC236}">
                <a16:creationId xmlns:a16="http://schemas.microsoft.com/office/drawing/2014/main" id="{16A918AA-1075-8E9E-3E36-D5160C8AD4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8" r="12886" b="-2"/>
          <a:stretch/>
        </p:blipFill>
        <p:spPr>
          <a:xfrm>
            <a:off x="212548" y="-1"/>
            <a:ext cx="5182413" cy="4236855"/>
          </a:xfrm>
          <a:custGeom>
            <a:avLst/>
            <a:gdLst/>
            <a:ahLst/>
            <a:cxnLst/>
            <a:rect l="l" t="t" r="r" b="b"/>
            <a:pathLst>
              <a:path w="5182413" h="4236855">
                <a:moveTo>
                  <a:pt x="630049" y="0"/>
                </a:moveTo>
                <a:lnTo>
                  <a:pt x="5182413" y="0"/>
                </a:lnTo>
                <a:lnTo>
                  <a:pt x="5182413" y="21851"/>
                </a:lnTo>
                <a:lnTo>
                  <a:pt x="4547946" y="4236855"/>
                </a:lnTo>
                <a:lnTo>
                  <a:pt x="0" y="4236855"/>
                </a:lnTo>
                <a:close/>
              </a:path>
            </a:pathLst>
          </a:custGeom>
        </p:spPr>
      </p:pic>
      <p:pic>
        <p:nvPicPr>
          <p:cNvPr id="12" name="Satura vietturis 11" descr="Attēls, kurā ir ārpus telpām, teksts, koks, sauszemes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810646D2-1C3E-65BC-FFC1-D18ECEA4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91" r="3" b="11586"/>
          <a:stretch/>
        </p:blipFill>
        <p:spPr>
          <a:xfrm>
            <a:off x="20" y="4235547"/>
            <a:ext cx="4760670" cy="2622453"/>
          </a:xfrm>
          <a:custGeom>
            <a:avLst/>
            <a:gdLst/>
            <a:ahLst/>
            <a:cxnLst/>
            <a:rect l="l" t="t" r="r" b="b"/>
            <a:pathLst>
              <a:path w="4760690" h="2622453">
                <a:moveTo>
                  <a:pt x="212741" y="0"/>
                </a:moveTo>
                <a:lnTo>
                  <a:pt x="4760690" y="0"/>
                </a:lnTo>
                <a:lnTo>
                  <a:pt x="4365943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1E889D8-B743-48CD-B570-DF8A2DD27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32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A755B54-EC37-740D-8FCA-0385C1812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/>
              <a:t>Aizsargājams ģeoloģisks un ģeomorfoloģisks dabas piemineklis «Dampeļu atsegums» (1)</a:t>
            </a:r>
          </a:p>
        </p:txBody>
      </p:sp>
      <p:pic>
        <p:nvPicPr>
          <p:cNvPr id="5" name="Satura vietturis 4" descr="Attēls, kurā ir ekrānuzņēmums, teksts, karte&#10;&#10;Mākslīgā intelekta ģenerētais saturs var būt nepareizs.">
            <a:extLst>
              <a:ext uri="{FF2B5EF4-FFF2-40B4-BE49-F238E27FC236}">
                <a16:creationId xmlns:a16="http://schemas.microsoft.com/office/drawing/2014/main" id="{FD8FA1A5-BBCA-2611-105E-788ED0D3D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017713"/>
            <a:ext cx="2744327" cy="38814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00F1A-F8BA-E1F2-D551-D00BA28ED8C8}"/>
              </a:ext>
            </a:extLst>
          </p:cNvPr>
          <p:cNvSpPr txBox="1"/>
          <p:nvPr/>
        </p:nvSpPr>
        <p:spPr>
          <a:xfrm>
            <a:off x="3630440" y="2326741"/>
            <a:ext cx="5522612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lv-LV" sz="1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Teritorija 2001.gadā iekļauta aizsargājamo ģeoloģisko un </a:t>
            </a:r>
            <a:r>
              <a:rPr lang="lv-LV" sz="18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ģeomorfoloģisko</a:t>
            </a:r>
            <a:r>
              <a:rPr lang="lv-LV" sz="1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dabas pieminekļu sarakstā.</a:t>
            </a:r>
          </a:p>
          <a:p>
            <a:pPr marL="285750" indent="-285750" algn="just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lv-LV" sz="1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Platība – 3,5 ha. Atseguma kraujas augstums ir ap 3 m, bet kopējais redzamā atseguma augstums 0,5 - 0,9 m.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lv-LV" sz="18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Dampeļu</a:t>
            </a:r>
            <a:r>
              <a:rPr lang="lv-LV" sz="1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atsegumu veido mālsmilts un zilganpelēks māls, kā arī vairākus desmitus centimetru biezs </a:t>
            </a:r>
            <a:r>
              <a:rPr lang="lv-LV" sz="18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sapropeļa</a:t>
            </a:r>
            <a:r>
              <a:rPr lang="lv-LV" sz="1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slānis. </a:t>
            </a:r>
            <a:endParaRPr 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br>
              <a:rPr lang="en-US" altLang="lv-LV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lv-LV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0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9BCF53B2-D717-4976-46AC-EDEF81F6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2404534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200" b="1" noProof="0"/>
              <a:t>Aizsargājams ģeoloģisks un ģeomorfoloģisks dabas piemineklis «Dampeļu atsegums» (2)</a:t>
            </a:r>
          </a:p>
        </p:txBody>
      </p:sp>
      <p:pic>
        <p:nvPicPr>
          <p:cNvPr id="7" name="Attēls 6" descr="Attēls, kurā ir zāle, ārpus telpām, mākonis, debesis&#10;&#10;Mākslīgā intelekta ģenerētais saturs var būt nepareizs.">
            <a:extLst>
              <a:ext uri="{FF2B5EF4-FFF2-40B4-BE49-F238E27FC236}">
                <a16:creationId xmlns:a16="http://schemas.microsoft.com/office/drawing/2014/main" id="{0112FED9-DAE8-8FF8-E03D-6FB8B1BA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2" r="1" b="1"/>
          <a:stretch/>
        </p:blipFill>
        <p:spPr>
          <a:xfrm>
            <a:off x="212548" y="-1"/>
            <a:ext cx="5182413" cy="4236855"/>
          </a:xfrm>
          <a:custGeom>
            <a:avLst/>
            <a:gdLst/>
            <a:ahLst/>
            <a:cxnLst/>
            <a:rect l="l" t="t" r="r" b="b"/>
            <a:pathLst>
              <a:path w="5182413" h="4236855">
                <a:moveTo>
                  <a:pt x="630049" y="0"/>
                </a:moveTo>
                <a:lnTo>
                  <a:pt x="5182413" y="0"/>
                </a:lnTo>
                <a:lnTo>
                  <a:pt x="5182413" y="21851"/>
                </a:lnTo>
                <a:lnTo>
                  <a:pt x="4547946" y="4236855"/>
                </a:lnTo>
                <a:lnTo>
                  <a:pt x="0" y="4236855"/>
                </a:lnTo>
                <a:close/>
              </a:path>
            </a:pathLst>
          </a:custGeom>
        </p:spPr>
      </p:pic>
      <p:pic>
        <p:nvPicPr>
          <p:cNvPr id="5" name="Satura vietturis 4" descr="Attēls, kurā ir ārpus telpām, zāle, mākonis, debesis&#10;&#10;Mākslīgā intelekta ģenerētais saturs var būt nepareizs.">
            <a:extLst>
              <a:ext uri="{FF2B5EF4-FFF2-40B4-BE49-F238E27FC236}">
                <a16:creationId xmlns:a16="http://schemas.microsoft.com/office/drawing/2014/main" id="{D1BBE280-38FF-9E99-2D2E-2537FD17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" b="11865"/>
          <a:stretch/>
        </p:blipFill>
        <p:spPr>
          <a:xfrm>
            <a:off x="20" y="4235547"/>
            <a:ext cx="4760670" cy="2622453"/>
          </a:xfrm>
          <a:custGeom>
            <a:avLst/>
            <a:gdLst/>
            <a:ahLst/>
            <a:cxnLst/>
            <a:rect l="l" t="t" r="r" b="b"/>
            <a:pathLst>
              <a:path w="4760690" h="2622453">
                <a:moveTo>
                  <a:pt x="212741" y="0"/>
                </a:moveTo>
                <a:lnTo>
                  <a:pt x="4760690" y="0"/>
                </a:lnTo>
                <a:lnTo>
                  <a:pt x="4365943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1E889D8-B743-48CD-B570-DF8A2DD27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1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970A203-791A-2537-F0C1-1E6A721A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8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lv-LV" altLang="lv-LV" sz="2500" b="1"/>
              <a:t>Jūras krasta procesi un klimata pārmaiņas</a:t>
            </a:r>
            <a:endParaRPr lang="lv-LV" sz="2500" b="1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D51CF0-1719-A133-EFC7-EE853C1D9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28" y="1930401"/>
            <a:ext cx="2930517" cy="4110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sz="1400" dirty="0">
                <a:effectLst/>
                <a:ea typeface="Aptos" panose="020B0004020202020204" pitchFamily="34" charset="0"/>
              </a:rPr>
              <a:t>Baltijas jūras krasta posma garums Ventspils robežās ir aptuveni 12 km</a:t>
            </a:r>
            <a:endParaRPr lang="lv-LV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sz="1400" dirty="0"/>
              <a:t>Klimata izmaiņas ietekmē arī jūras krastu erozijas procesus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lv-LV" sz="1400" b="1" dirty="0"/>
              <a:t>2005.gada janvāra vētra</a:t>
            </a:r>
            <a:r>
              <a:rPr lang="lv-LV" sz="1400" dirty="0"/>
              <a:t>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1400" dirty="0">
                <a:effectLst/>
              </a:rPr>
              <a:t>Maksimālais vēja ātrums brāzmās bija 40 m/s</a:t>
            </a:r>
            <a:endParaRPr lang="lv-LV" altLang="lv-LV" sz="1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altLang="lv-LV" sz="1400" dirty="0" err="1">
                <a:cs typeface="Times New Roman" panose="02020603050405020304" pitchFamily="18" charset="0"/>
              </a:rPr>
              <a:t>Stāvkrasts</a:t>
            </a:r>
            <a:r>
              <a:rPr lang="lv-LV" altLang="lv-LV" sz="1400" dirty="0">
                <a:cs typeface="Times New Roman" panose="02020603050405020304" pitchFamily="18" charset="0"/>
              </a:rPr>
              <a:t> tika noskalots un atkāpās vidēji  par 3 - 6 m (</a:t>
            </a:r>
            <a:r>
              <a:rPr lang="lv-LV" altLang="lv-LV" sz="1400" dirty="0" err="1">
                <a:cs typeface="Times New Roman" panose="02020603050405020304" pitchFamily="18" charset="0"/>
              </a:rPr>
              <a:t>max</a:t>
            </a:r>
            <a:r>
              <a:rPr lang="lv-LV" altLang="lv-LV" sz="1400" dirty="0">
                <a:cs typeface="Times New Roman" panose="02020603050405020304" pitchFamily="18" charset="0"/>
              </a:rPr>
              <a:t>. 15 m)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altLang="lv-LV" sz="1400" dirty="0">
                <a:cs typeface="Times New Roman" panose="02020603050405020304" pitchFamily="18" charset="0"/>
              </a:rPr>
              <a:t>Krasta kāpu aizsargjosla noskalota – 5 ha platībā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altLang="lv-LV" sz="1400" dirty="0">
                <a:cs typeface="Times New Roman" panose="02020603050405020304" pitchFamily="18" charset="0"/>
              </a:rPr>
              <a:t>Jūrā ieskalotā materiāla apjoms no 13 km gara posma  - 0,5 milj. m</a:t>
            </a:r>
            <a:r>
              <a:rPr lang="lv-LV" altLang="lv-LV" sz="1400" baseline="30000" dirty="0">
                <a:cs typeface="Times New Roman" panose="02020603050405020304" pitchFamily="18" charset="0"/>
              </a:rPr>
              <a:t>3 </a:t>
            </a:r>
            <a:r>
              <a:rPr lang="lv-LV" altLang="lv-LV" sz="1400" dirty="0">
                <a:cs typeface="Times New Roman" panose="02020603050405020304" pitchFamily="18" charset="0"/>
              </a:rPr>
              <a:t>(11 000 preču vagoni)</a:t>
            </a:r>
            <a:endParaRPr lang="lv-LV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lv-LV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300" dirty="0"/>
          </a:p>
        </p:txBody>
      </p:sp>
      <p:pic>
        <p:nvPicPr>
          <p:cNvPr id="6" name="Picture 6" descr="Veetra 023">
            <a:extLst>
              <a:ext uri="{FF2B5EF4-FFF2-40B4-BE49-F238E27FC236}">
                <a16:creationId xmlns:a16="http://schemas.microsoft.com/office/drawing/2014/main" id="{EE58499D-CBFA-9C16-8E53-F7618E5EB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137"/>
          <a:stretch/>
        </p:blipFill>
        <p:spPr bwMode="auto">
          <a:xfrm>
            <a:off x="3990975" y="3666642"/>
            <a:ext cx="2596281" cy="184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Veetra 024">
            <a:extLst>
              <a:ext uri="{FF2B5EF4-FFF2-40B4-BE49-F238E27FC236}">
                <a16:creationId xmlns:a16="http://schemas.microsoft.com/office/drawing/2014/main" id="{80E0BC40-A1CE-5ADB-2C99-A82F0FC3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r="-2" b="-2"/>
          <a:stretch/>
        </p:blipFill>
        <p:spPr bwMode="auto">
          <a:xfrm>
            <a:off x="6825531" y="3673925"/>
            <a:ext cx="2596281" cy="18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F6D872F-7D48-8F56-622D-6DD0BF69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1" b="1"/>
          <a:stretch/>
        </p:blipFill>
        <p:spPr bwMode="auto">
          <a:xfrm>
            <a:off x="3771474" y="225875"/>
            <a:ext cx="2696001" cy="33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B0FA96E-109C-07DD-F1D9-129817DC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050" r="1" b="179"/>
          <a:stretch/>
        </p:blipFill>
        <p:spPr>
          <a:xfrm>
            <a:off x="6730165" y="497941"/>
            <a:ext cx="2621450" cy="30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9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8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49" name="Isosceles Triangle 148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50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51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52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C774B49E-F7B3-F91F-5A94-E307AA05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100" b="1" noProof="0"/>
              <a:t>Jūras krasta procesi un klimata pārmaiņas – Ziemeļu puse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B55E3B4-0849-0AF5-3165-74E2BC32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8" r="19371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C11E517A-C009-D776-2DB1-2D29B0C74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49" r="19320" b="4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2" name="Attēls 11" descr="Attēls, kurā ir ārpus telpām, debesis, augs, fitocenoze&#10;&#10;Mākslīgā intelekta ģenerētais saturs var būt nepareizs.">
            <a:extLst>
              <a:ext uri="{FF2B5EF4-FFF2-40B4-BE49-F238E27FC236}">
                <a16:creationId xmlns:a16="http://schemas.microsoft.com/office/drawing/2014/main" id="{F274EAF1-65AF-D4BE-4DF8-AA94476FF1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29" r="1" b="1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7846D848-DB48-7E0D-7726-E31C5662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10" r="2" b="2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4472" y="0"/>
            <a:ext cx="1028115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3226B44-C8F8-011E-6B60-B537C79A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lv-LV" sz="3200" b="1" dirty="0"/>
              <a:t>Ventspils vides politikas īpatnības (1)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4AC8FF4-FC50-1B3A-D74D-CCA6C9AA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cs typeface="Times New Roman" panose="02020603050405020304" pitchFamily="18" charset="0"/>
              </a:rPr>
              <a:t>Venta.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cs typeface="Times New Roman" panose="02020603050405020304" pitchFamily="18" charset="0"/>
              </a:rPr>
              <a:t>Neaizsalstoša osta.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cs typeface="Times New Roman" panose="02020603050405020304" pitchFamily="18" charset="0"/>
              </a:rPr>
              <a:t>Ostas termināļi izveidojušies pilsētas vidū.</a:t>
            </a:r>
            <a:endParaRPr lang="lv-LV" dirty="0"/>
          </a:p>
        </p:txBody>
      </p:sp>
      <p:pic>
        <p:nvPicPr>
          <p:cNvPr id="6" name="Attēls 5" descr="Attēls, kurā ir aero, Aero fotogrāfija, ūdens, ārpus telpām&#10;&#10;Mākslīgā intelekta ģenerētais saturs var būt nepareizs.">
            <a:extLst>
              <a:ext uri="{FF2B5EF4-FFF2-40B4-BE49-F238E27FC236}">
                <a16:creationId xmlns:a16="http://schemas.microsoft.com/office/drawing/2014/main" id="{D5FFF218-7715-3F4B-D7B0-09CCB452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62" r="23" b="-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2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67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6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7" name="Isosceles Triangle 72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8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9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90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91" name="Isosceles Triangle 76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92" name="Isosceles Triangle 77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97500F63-A579-D632-CBAA-16F6C037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06" y="1722427"/>
            <a:ext cx="2968188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b="1" noProof="0"/>
              <a:t>Jūras krasta procesi un klimata pārmaiņas – Dienvidu puse</a:t>
            </a:r>
          </a:p>
        </p:txBody>
      </p:sp>
      <p:pic>
        <p:nvPicPr>
          <p:cNvPr id="6" name="Attēls 2" descr="Attēls, kurā ir ēka, zeme, akmens&#10;&#10;Apraksts ģenerēts automātiski">
            <a:extLst>
              <a:ext uri="{FF2B5EF4-FFF2-40B4-BE49-F238E27FC236}">
                <a16:creationId xmlns:a16="http://schemas.microsoft.com/office/drawing/2014/main" id="{D8A5309B-49B5-4B9A-8D45-A84CEB34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9562"/>
          <a:stretch/>
        </p:blipFill>
        <p:spPr bwMode="auto">
          <a:xfrm>
            <a:off x="888629" y="1272879"/>
            <a:ext cx="2485900" cy="16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ttēls 8" descr="Attēls, kurā ir ārpus telpām, pamats, debesis, sniegs&#10;&#10;Mākslīgā intelekta ģenerētais saturs var būt nepareizs.">
            <a:extLst>
              <a:ext uri="{FF2B5EF4-FFF2-40B4-BE49-F238E27FC236}">
                <a16:creationId xmlns:a16="http://schemas.microsoft.com/office/drawing/2014/main" id="{6B386FD8-77B7-6F97-6E87-8CA9EFBBB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06" y="1108671"/>
            <a:ext cx="2485900" cy="1941561"/>
          </a:xfrm>
          <a:prstGeom prst="rect">
            <a:avLst/>
          </a:prstGeom>
        </p:spPr>
      </p:pic>
      <p:pic>
        <p:nvPicPr>
          <p:cNvPr id="4" name="Attēls 2" descr="Attēls, kurā ir debesis, ārtelpa, balts&#10;&#10;Apraksts ģenerēts automātiski">
            <a:extLst>
              <a:ext uri="{FF2B5EF4-FFF2-40B4-BE49-F238E27FC236}">
                <a16:creationId xmlns:a16="http://schemas.microsoft.com/office/drawing/2014/main" id="{7EC8F42D-696A-88D4-134B-1494CD32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827"/>
          <a:stretch/>
        </p:blipFill>
        <p:spPr bwMode="auto">
          <a:xfrm>
            <a:off x="888629" y="3993231"/>
            <a:ext cx="2485900" cy="160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zglābj atpūtniekus Ventspils zilā karoga pludmalē">
            <a:extLst>
              <a:ext uri="{FF2B5EF4-FFF2-40B4-BE49-F238E27FC236}">
                <a16:creationId xmlns:a16="http://schemas.microsoft.com/office/drawing/2014/main" id="{8831A79B-5728-517B-7C16-F6DBC070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4" b="4"/>
          <a:stretch/>
        </p:blipFill>
        <p:spPr bwMode="auto">
          <a:xfrm>
            <a:off x="3604923" y="3944827"/>
            <a:ext cx="2495188" cy="17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5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24A5D80-D857-81D8-0250-B7B522FF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800" b="1">
                <a:ea typeface="Calibri" panose="020F0502020204030204" pitchFamily="34" charset="0"/>
                <a:cs typeface="Times New Roman" panose="02020603050405020304" pitchFamily="18" charset="0"/>
              </a:rPr>
              <a:t>Dalība Starptautiskā vides izglītības fonda programmās</a:t>
            </a:r>
            <a:br>
              <a:rPr lang="lv-LV" sz="2800" b="1">
                <a:highlight>
                  <a:srgbClr val="0099CC"/>
                </a:highlight>
              </a:rPr>
            </a:br>
            <a:endParaRPr lang="lv-LV" sz="2800"/>
          </a:p>
        </p:txBody>
      </p:sp>
      <p:pic>
        <p:nvPicPr>
          <p:cNvPr id="8" name="Attēls 7" descr="Attēls, kurā ir karogs, debesis, zilgme, Elektriski zila&#10;&#10;Mākslīgā intelekta ģenerētais saturs var būt nepareizs.">
            <a:extLst>
              <a:ext uri="{FF2B5EF4-FFF2-40B4-BE49-F238E27FC236}">
                <a16:creationId xmlns:a16="http://schemas.microsoft.com/office/drawing/2014/main" id="{F6EACAB1-1406-2D69-78D0-A1550F69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20" r="2" b="10526"/>
          <a:stretch/>
        </p:blipFill>
        <p:spPr>
          <a:xfrm>
            <a:off x="677333" y="609600"/>
            <a:ext cx="3145536" cy="1657807"/>
          </a:xfrm>
          <a:prstGeom prst="rect">
            <a:avLst/>
          </a:prstGeom>
        </p:spPr>
      </p:pic>
      <p:sp>
        <p:nvSpPr>
          <p:cNvPr id="66" name="Isosceles Triangle 8">
            <a:extLst>
              <a:ext uri="{FF2B5EF4-FFF2-40B4-BE49-F238E27FC236}">
                <a16:creationId xmlns:a16="http://schemas.microsoft.com/office/drawing/2014/main" id="{47037EC2-E7BE-462D-8EA7-37A9F4985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pic>
        <p:nvPicPr>
          <p:cNvPr id="5" name="Attēls 4" descr="Attēls, kurā ir karogs, debesis, ārpus telpām, kāts&#10;&#10;Mākslīgā intelekta ģenerētais saturs var būt nepareizs.">
            <a:extLst>
              <a:ext uri="{FF2B5EF4-FFF2-40B4-BE49-F238E27FC236}">
                <a16:creationId xmlns:a16="http://schemas.microsoft.com/office/drawing/2014/main" id="{CEDA1BC5-DACC-A5A0-9BA6-71CDB03E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4" r="2" b="15755"/>
          <a:stretch/>
        </p:blipFill>
        <p:spPr>
          <a:xfrm>
            <a:off x="677333" y="2496008"/>
            <a:ext cx="3145536" cy="1657807"/>
          </a:xfrm>
          <a:prstGeom prst="rect">
            <a:avLst/>
          </a:prstGeom>
        </p:spPr>
      </p:pic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B1D7BF81-2B98-572D-F75B-C2A00BB6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lv-LV" b="1" dirty="0"/>
              <a:t>Zilais Karogs Ventspils pludmalei            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lv-LV" b="1" dirty="0"/>
              <a:t>Ekoskolas:</a:t>
            </a:r>
            <a:r>
              <a:rPr lang="lv-LV" dirty="0"/>
              <a:t>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dirty="0"/>
              <a:t>     4.vidusskola,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dirty="0"/>
              <a:t>     1.pamatskola,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dirty="0"/>
              <a:t>     2.Pamatskola,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dirty="0"/>
              <a:t>     </a:t>
            </a:r>
            <a:r>
              <a:rPr lang="lv-LV" dirty="0" err="1"/>
              <a:t>Pārventas</a:t>
            </a:r>
            <a:r>
              <a:rPr lang="lv-LV" dirty="0"/>
              <a:t> pamatskola,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dirty="0"/>
              <a:t>     PII «Varavīksne»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lv-LV" b="1" dirty="0"/>
              <a:t>Zaļās Atslēgas karogs Ventspils Piejūras kempingam</a:t>
            </a:r>
            <a:endParaRPr lang="lv-LV" dirty="0"/>
          </a:p>
          <a:p>
            <a:endParaRPr lang="lv-LV" dirty="0"/>
          </a:p>
        </p:txBody>
      </p:sp>
      <p:pic>
        <p:nvPicPr>
          <p:cNvPr id="10" name="Attēls 9" descr="Attēls, kurā ir karogs, debesis, kāts, ārpus telpām&#10;&#10;Mākslīgā intelekta ģenerētais saturs var būt nepareizs.">
            <a:extLst>
              <a:ext uri="{FF2B5EF4-FFF2-40B4-BE49-F238E27FC236}">
                <a16:creationId xmlns:a16="http://schemas.microsoft.com/office/drawing/2014/main" id="{B0A2B42A-D70F-7689-1DC5-805DE8B75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30" r="2" b="13215"/>
          <a:stretch/>
        </p:blipFill>
        <p:spPr>
          <a:xfrm>
            <a:off x="677333" y="4383555"/>
            <a:ext cx="3145536" cy="16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5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73E80DD-A07D-6F5B-287E-05E56D47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/>
              <a:t>Zaļais kurss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4691D0E-8735-B00D-55CA-FC6B13C8E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lv-LV" sz="2000" dirty="0">
              <a:effectLst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ffectLst/>
                <a:ea typeface="Times New Roman" panose="02020603050405020304" pitchFamily="18" charset="0"/>
              </a:rPr>
              <a:t>Atkritumu šķirošana</a:t>
            </a:r>
            <a:endParaRPr lang="lv-LV" sz="2000" dirty="0"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a typeface="Times New Roman" panose="02020603050405020304" pitchFamily="18" charset="0"/>
              </a:rPr>
              <a:t>Alternatīvā enerģija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/>
              <a:t>Motorizētās mobilitātes īpatsvara samazināšana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ffectLst/>
                <a:ea typeface="Times New Roman" panose="02020603050405020304" pitchFamily="18" charset="0"/>
              </a:rPr>
              <a:t>Ūdens no krāna – dzeram droši!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a typeface="Times New Roman" panose="02020603050405020304" pitchFamily="18" charset="0"/>
              </a:rPr>
              <a:t>Mūsu pašu iniciatīvas un idejas, kā dzīvot zaļāk</a:t>
            </a:r>
            <a:endParaRPr lang="lv-LV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Attēls 4" descr="Attēls, kurā ir teksts, ekrānuzņēmums, fonts, logotips&#10;&#10;Mākslīgā intelekta ģenerētais saturs var būt nepareizs.">
            <a:extLst>
              <a:ext uri="{FF2B5EF4-FFF2-40B4-BE49-F238E27FC236}">
                <a16:creationId xmlns:a16="http://schemas.microsoft.com/office/drawing/2014/main" id="{17B53186-4B41-84EC-827D-0CEA1C58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85" y="230982"/>
            <a:ext cx="3745877" cy="30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v-LV"/>
            </a:p>
          </p:txBody>
        </p:sp>
      </p:grp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F4EBAE5E-7857-0235-47E8-623F5EBA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lv-LV" sz="4800" b="1" i="1" noProof="0" dirty="0"/>
              <a:t>L</a:t>
            </a:r>
            <a:r>
              <a:rPr lang="lv-LV" sz="3400" b="1" i="1" noProof="0" dirty="0"/>
              <a:t>ai vienmēr ieinteresēti un zinātkāri tūristi, kuri novērtē jūsu stāstus!</a:t>
            </a:r>
            <a:br>
              <a:rPr lang="lv-LV" sz="3400" b="1" noProof="0" dirty="0"/>
            </a:br>
            <a:br>
              <a:rPr lang="lv-LV" sz="3400" noProof="0" dirty="0"/>
            </a:br>
            <a:r>
              <a:rPr lang="lv-LV" sz="3400" noProof="0" dirty="0"/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25047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651A53-8EE4-7549-A2DB-E07E08DD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4" y="573387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noProof="0" dirty="0"/>
              <a:t>Ventspils vides </a:t>
            </a:r>
            <a:r>
              <a:rPr lang="lv-LV" sz="3200" b="1" noProof="0" dirty="0"/>
              <a:t>politikas īpatnības </a:t>
            </a:r>
            <a:r>
              <a:rPr lang="en-US" sz="3200" b="1" noProof="0" dirty="0"/>
              <a:t>(2)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9999288A-D287-3AB8-CF20-EECD076C5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474" y="2159331"/>
            <a:ext cx="5283289" cy="3328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2B2B7-0203-6F3A-AC55-74AFD879FF31}"/>
              </a:ext>
            </a:extLst>
          </p:cNvPr>
          <p:cNvSpPr txBox="1"/>
          <p:nvPr/>
        </p:nvSpPr>
        <p:spPr>
          <a:xfrm>
            <a:off x="6443200" y="2159331"/>
            <a:ext cx="292718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auto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lv-LV" sz="2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Liels potenciāli bīstamo uzņēmumu skaits (</a:t>
            </a:r>
            <a:r>
              <a:rPr lang="lv-LV" sz="20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lv-LV" sz="2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[DP]+</a:t>
            </a:r>
            <a:r>
              <a:rPr lang="lv-LV" sz="20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lv-LV" sz="2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[RANP] Ventspilī no Latvijā (~70) un to savstarpējā ietekme  </a:t>
            </a:r>
          </a:p>
        </p:txBody>
      </p:sp>
    </p:spTree>
    <p:extLst>
      <p:ext uri="{BB962C8B-B14F-4D97-AF65-F5344CB8AC3E}">
        <p14:creationId xmlns:p14="http://schemas.microsoft.com/office/powerpoint/2010/main" val="1706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420BD53-73FC-517A-3E13-7551BEA0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Ventspils vides </a:t>
            </a:r>
            <a:r>
              <a:rPr lang="lv-LV" b="1" noProof="0" dirty="0"/>
              <a:t>politikas īpatnības (3)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56B91E3-E57B-746A-0650-28102F914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6468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ffectLst/>
                <a:ea typeface="Aptos" panose="020B0004020202020204" pitchFamily="34" charset="0"/>
              </a:rPr>
              <a:t>Sadarbība ar Roterdamas vides aģentūru </a:t>
            </a:r>
            <a:endParaRPr lang="lv-LV" sz="2000" dirty="0">
              <a:ea typeface="Aptos" panose="020B00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lv-LV" sz="2000" dirty="0">
              <a:effectLst/>
              <a:ea typeface="Aptos" panose="020B00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000" dirty="0">
                <a:effectLst/>
                <a:ea typeface="Aptos" panose="020B0004020202020204" pitchFamily="34" charset="0"/>
              </a:rPr>
              <a:t>4 apakšprojekti - vides politikas plāna izstrāde, licencēšanas sistēmas ieviešana, pilsētas teritorijas plānojuma izstrāde un bīstamo kravu pārkraušanas risku novērtēšana un novēršana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110563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7D7EDF5-39CD-4DED-5F2B-347798A9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altLang="lv-LV" sz="3600" b="1" dirty="0"/>
              <a:t>Pašvaldības vides pārvaldības instrumenti</a:t>
            </a:r>
            <a:br>
              <a:rPr lang="lv-LV" altLang="lv-LV" sz="3600" b="1" dirty="0"/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3B21C83-369C-A00C-DBFF-71D8F9E1B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altLang="lv-LV" sz="2000" dirty="0"/>
              <a:t>Sadarbība ar Valsts vides dienestu piesārņojošās darbības operatoru </a:t>
            </a:r>
            <a:r>
              <a:rPr lang="lv-LV" altLang="lv-LV" sz="2000" b="1" dirty="0"/>
              <a:t>atļauju saņemšanai – pašvaldības viedokļa sagatavošana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lv-LV" altLang="lv-LV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altLang="lv-LV" sz="2000" b="1" dirty="0"/>
              <a:t>Sabiedriskās apspriešanas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lv-LV" altLang="lv-LV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altLang="lv-LV" sz="2000" b="1" dirty="0"/>
              <a:t>Dalība </a:t>
            </a:r>
            <a:r>
              <a:rPr lang="lv-LV" altLang="lv-LV" sz="2000" dirty="0"/>
              <a:t>Enerģētikas un vides aģentūras </a:t>
            </a:r>
            <a:r>
              <a:rPr lang="lv-LV" altLang="lv-LV" sz="2000" b="1" dirty="0"/>
              <a:t>Riska izvērtēšanas komisijā</a:t>
            </a:r>
            <a:r>
              <a:rPr lang="lv-LV" altLang="lv-LV" sz="2000" dirty="0"/>
              <a:t> un </a:t>
            </a:r>
            <a:r>
              <a:rPr lang="lv-LV" altLang="lv-LV" sz="2000" b="1" dirty="0"/>
              <a:t>kompleksajās inspekcijās potenciāli bīstamajos uzņēmumos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41543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61BD8C6-76A4-C00F-681F-2EBC89D4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/>
              <a:t>Gaisa kvalitāte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52F117B-9237-E989-9300-82B238BF3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lv-LV" altLang="lv-LV" sz="2400" dirty="0"/>
              <a:t>2 gaisa monitoringa stacijas</a:t>
            </a:r>
          </a:p>
          <a:p>
            <a:pPr marL="0" indent="0" algn="just" eaLnBrk="1" hangingPunct="1">
              <a:buNone/>
            </a:pPr>
            <a:endParaRPr lang="lv-LV" altLang="lv-LV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altLang="lv-LV" sz="2400" dirty="0"/>
              <a:t>3 putekļu  PM10 un PM2,5 stacijas Ventas kreisajā krastā (promenādē) 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2058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1D7A89-ADFB-3FFB-17BC-577707AB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03" y="662569"/>
            <a:ext cx="8596668" cy="1320800"/>
          </a:xfrm>
        </p:spPr>
        <p:txBody>
          <a:bodyPr>
            <a:normAutofit/>
          </a:bodyPr>
          <a:lstStyle/>
          <a:p>
            <a:r>
              <a:rPr lang="lv-LV" sz="3200" b="1" dirty="0"/>
              <a:t>Nepatīkamās smakas (1)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C03C4722-0A6D-7FF7-5BAD-889C3774FD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03" y="1653594"/>
            <a:ext cx="8187468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1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35F5A5E-54E0-E614-F808-13D15AF82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/>
              <a:t>Nepatīkamās smakas (2)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E2E483D-C98C-F28B-2EF3-7503EFC1B0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3694" r="1445"/>
          <a:stretch>
            <a:fillRect/>
          </a:stretch>
        </p:blipFill>
        <p:spPr bwMode="auto">
          <a:xfrm>
            <a:off x="849879" y="1930400"/>
            <a:ext cx="8596312" cy="336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67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EDD144A-6643-2110-8699-518FF8C7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lv-LV" b="1"/>
              <a:t>Ūdens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FDFCEBD-123C-BB79-A2A0-D3D528F7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/>
              <a:t>PSIA «</a:t>
            </a:r>
            <a:r>
              <a:rPr lang="lv-LV" err="1"/>
              <a:t>Ūdeka</a:t>
            </a:r>
            <a:r>
              <a:rPr lang="lv-LV"/>
              <a:t>» – tīrs dzeramais ūdens. Uzturā droši var lietot krāna ūdeni</a:t>
            </a:r>
          </a:p>
          <a:p>
            <a:pPr marL="0" indent="0">
              <a:buNone/>
            </a:pPr>
            <a:endParaRPr lang="lv-LV"/>
          </a:p>
          <a:p>
            <a:pPr>
              <a:buFont typeface="Wingdings" panose="05000000000000000000" pitchFamily="2" charset="2"/>
              <a:buChar char="Ø"/>
            </a:pPr>
            <a:r>
              <a:rPr lang="lv-LV"/>
              <a:t>Peldūdens kvalitāte</a:t>
            </a:r>
          </a:p>
          <a:p>
            <a:pPr marL="0" indent="0">
              <a:buNone/>
            </a:pPr>
            <a:endParaRPr lang="lv-LV"/>
          </a:p>
          <a:p>
            <a:pPr>
              <a:buFont typeface="Wingdings" panose="05000000000000000000" pitchFamily="2" charset="2"/>
              <a:buChar char="Ø"/>
            </a:pPr>
            <a:r>
              <a:rPr lang="lv-LV"/>
              <a:t>Neparedzēts piesārņojums ostas akvatorijā</a:t>
            </a:r>
          </a:p>
        </p:txBody>
      </p:sp>
      <p:pic>
        <p:nvPicPr>
          <p:cNvPr id="7" name="Attēls 6" descr="Attēls, kurā ir ārpus telpām, debesis, pludmale, ūdens&#10;&#10;Mākslīgā intelekta ģenerētais saturs var būt nepareizs.">
            <a:extLst>
              <a:ext uri="{FF2B5EF4-FFF2-40B4-BE49-F238E27FC236}">
                <a16:creationId xmlns:a16="http://schemas.microsoft.com/office/drawing/2014/main" id="{62931EC0-BD76-27B4-F076-B31A027C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47" r="2254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8062361"/>
      </p:ext>
    </p:extLst>
  </p:cSld>
  <p:clrMapOvr>
    <a:masterClrMapping/>
  </p:clrMapOvr>
</p:sld>
</file>

<file path=ppt/theme/theme1.xml><?xml version="1.0" encoding="utf-8"?>
<a:theme xmlns:a="http://schemas.openxmlformats.org/drawingml/2006/main" name="Šķautn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5102</TotalTime>
  <Words>623</Words>
  <Application>Microsoft Office PowerPoint</Application>
  <PresentationFormat>Platekrāna</PresentationFormat>
  <Paragraphs>85</Paragraphs>
  <Slides>23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Times New Roman</vt:lpstr>
      <vt:lpstr>Trebuchet MS</vt:lpstr>
      <vt:lpstr>Wingdings</vt:lpstr>
      <vt:lpstr>Wingdings 3</vt:lpstr>
      <vt:lpstr>Šķautne</vt:lpstr>
      <vt:lpstr>Vide Ventspilī</vt:lpstr>
      <vt:lpstr>Ventspils vides politikas īpatnības (1)</vt:lpstr>
      <vt:lpstr>Ventspils vides politikas īpatnības (2)</vt:lpstr>
      <vt:lpstr>Ventspils vides politikas īpatnības (3)</vt:lpstr>
      <vt:lpstr>Pašvaldības vides pārvaldības instrumenti </vt:lpstr>
      <vt:lpstr>Gaisa kvalitāte</vt:lpstr>
      <vt:lpstr>Nepatīkamās smakas (1)</vt:lpstr>
      <vt:lpstr>Nepatīkamās smakas (2)</vt:lpstr>
      <vt:lpstr>Ūdens</vt:lpstr>
      <vt:lpstr>Atkritumi</vt:lpstr>
      <vt:lpstr>Īpaši aizsargājamās dabas teritorijas </vt:lpstr>
      <vt:lpstr>Aizsargājams ģeoloģisks un ģeomorfoloģisks dabas piemineklis «Staldzenes stāvkrasts»  (1)  </vt:lpstr>
      <vt:lpstr>Aizsargājams ģeoloģisks un ģeomorfoloģisks dabas piemineklis «Staldzenes stāvkrasts» (2)</vt:lpstr>
      <vt:lpstr>Dabas liegums «Būšnieku ezera krasts» (1) </vt:lpstr>
      <vt:lpstr>Dabas liegums «Būšnieku ezera krasts» (2)</vt:lpstr>
      <vt:lpstr>Aizsargājams ģeoloģisks un ģeomorfoloģisks dabas piemineklis «Dampeļu atsegums» (1)</vt:lpstr>
      <vt:lpstr>Aizsargājams ģeoloģisks un ģeomorfoloģisks dabas piemineklis «Dampeļu atsegums» (2)</vt:lpstr>
      <vt:lpstr>Jūras krasta procesi un klimata pārmaiņas</vt:lpstr>
      <vt:lpstr>Jūras krasta procesi un klimata pārmaiņas – Ziemeļu puse</vt:lpstr>
      <vt:lpstr>Jūras krasta procesi un klimata pārmaiņas – Dienvidu puse</vt:lpstr>
      <vt:lpstr>Dalība Starptautiskā vides izglītības fonda programmās </vt:lpstr>
      <vt:lpstr>Zaļais kurss</vt:lpstr>
      <vt:lpstr>Lai vienmēr ieinteresēti un zinātkāri tūristi, kuri novērtē jūsu stāstus!  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Zane Kalniņa</dc:creator>
  <cp:lastModifiedBy>Zane Kalniņa</cp:lastModifiedBy>
  <cp:revision>28</cp:revision>
  <dcterms:created xsi:type="dcterms:W3CDTF">2025-03-11T13:23:30Z</dcterms:created>
  <dcterms:modified xsi:type="dcterms:W3CDTF">2025-04-08T11:45:20Z</dcterms:modified>
</cp:coreProperties>
</file>