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262" r:id="rId2"/>
    <p:sldId id="308" r:id="rId3"/>
    <p:sldId id="261" r:id="rId4"/>
    <p:sldId id="264" r:id="rId5"/>
    <p:sldId id="267" r:id="rId6"/>
    <p:sldId id="268" r:id="rId7"/>
    <p:sldId id="260" r:id="rId8"/>
    <p:sldId id="283" r:id="rId9"/>
    <p:sldId id="284" r:id="rId10"/>
    <p:sldId id="286" r:id="rId11"/>
    <p:sldId id="296" r:id="rId12"/>
    <p:sldId id="309" r:id="rId13"/>
    <p:sldId id="310" r:id="rId14"/>
    <p:sldId id="293" r:id="rId15"/>
    <p:sldId id="282" r:id="rId16"/>
    <p:sldId id="289" r:id="rId17"/>
    <p:sldId id="301" r:id="rId18"/>
    <p:sldId id="281" r:id="rId19"/>
    <p:sldId id="311" r:id="rId20"/>
    <p:sldId id="304" r:id="rId21"/>
    <p:sldId id="312" r:id="rId22"/>
    <p:sldId id="307" r:id="rId23"/>
    <p:sldId id="265" r:id="rId24"/>
    <p:sldId id="270" r:id="rId25"/>
    <p:sldId id="272" r:id="rId26"/>
    <p:sldId id="302" r:id="rId27"/>
    <p:sldId id="271" r:id="rId28"/>
    <p:sldId id="305" r:id="rId29"/>
    <p:sldId id="290" r:id="rId30"/>
    <p:sldId id="291" r:id="rId31"/>
    <p:sldId id="288" r:id="rId32"/>
    <p:sldId id="298" r:id="rId33"/>
    <p:sldId id="313" r:id="rId34"/>
    <p:sldId id="320" r:id="rId35"/>
    <p:sldId id="319" r:id="rId36"/>
    <p:sldId id="317" r:id="rId37"/>
    <p:sldId id="315" r:id="rId38"/>
    <p:sldId id="314" r:id="rId39"/>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BF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180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1BA437-9467-4A7A-8AC7-711406D36BB6}" type="datetimeFigureOut">
              <a:rPr lang="lv-LV" smtClean="0"/>
              <a:pPr/>
              <a:t>10.04.2025</a:t>
            </a:fld>
            <a:endParaRPr lang="lv-LV"/>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C587F2-C6CA-4F25-BD99-E873389BAEAF}" type="slidenum">
              <a:rPr lang="lv-LV" smtClean="0"/>
              <a:pPr/>
              <a:t>‹#›</a:t>
            </a:fld>
            <a:endParaRPr lang="lv-LV"/>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6F323B2C-B15E-43C6-9FE0-0EF53D498E7D}" type="datetimeFigureOut">
              <a:rPr lang="lv-LV" smtClean="0"/>
              <a:pPr/>
              <a:t>10.04.2025</a:t>
            </a:fld>
            <a:endParaRPr lang="lv-LV"/>
          </a:p>
        </p:txBody>
      </p:sp>
      <p:sp>
        <p:nvSpPr>
          <p:cNvPr id="16" name="Slide Number Placeholder 15"/>
          <p:cNvSpPr>
            <a:spLocks noGrp="1"/>
          </p:cNvSpPr>
          <p:nvPr>
            <p:ph type="sldNum" sz="quarter" idx="11"/>
          </p:nvPr>
        </p:nvSpPr>
        <p:spPr/>
        <p:txBody>
          <a:bodyPr/>
          <a:lstStyle/>
          <a:p>
            <a:fld id="{477EFC67-F575-4910-B7E1-FF9D825B73C3}" type="slidenum">
              <a:rPr lang="lv-LV" smtClean="0"/>
              <a:pPr/>
              <a:t>‹#›</a:t>
            </a:fld>
            <a:endParaRPr lang="lv-LV"/>
          </a:p>
        </p:txBody>
      </p:sp>
      <p:sp>
        <p:nvSpPr>
          <p:cNvPr id="17" name="Footer Placeholder 16"/>
          <p:cNvSpPr>
            <a:spLocks noGrp="1"/>
          </p:cNvSpPr>
          <p:nvPr>
            <p:ph type="ftr" sz="quarter" idx="12"/>
          </p:nvPr>
        </p:nvSpPr>
        <p:spPr/>
        <p:txBody>
          <a:bodyPr/>
          <a:lstStyle/>
          <a:p>
            <a:endParaRPr lang="lv-LV"/>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323B2C-B15E-43C6-9FE0-0EF53D498E7D}" type="datetimeFigureOut">
              <a:rPr lang="lv-LV" smtClean="0"/>
              <a:pPr/>
              <a:t>10.04.2025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77EFC67-F575-4910-B7E1-FF9D825B73C3}" type="slidenum">
              <a:rPr lang="lv-LV" smtClean="0"/>
              <a:pPr/>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323B2C-B15E-43C6-9FE0-0EF53D498E7D}" type="datetimeFigureOut">
              <a:rPr lang="lv-LV" smtClean="0"/>
              <a:pPr/>
              <a:t>10.04.2025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77EFC67-F575-4910-B7E1-FF9D825B73C3}" type="slidenum">
              <a:rPr lang="lv-LV" smtClean="0"/>
              <a:pPr/>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6F323B2C-B15E-43C6-9FE0-0EF53D498E7D}" type="datetimeFigureOut">
              <a:rPr lang="lv-LV" smtClean="0"/>
              <a:pPr/>
              <a:t>10.04.2025</a:t>
            </a:fld>
            <a:endParaRPr lang="lv-LV"/>
          </a:p>
        </p:txBody>
      </p:sp>
      <p:sp>
        <p:nvSpPr>
          <p:cNvPr id="15" name="Slide Number Placeholder 14"/>
          <p:cNvSpPr>
            <a:spLocks noGrp="1"/>
          </p:cNvSpPr>
          <p:nvPr>
            <p:ph type="sldNum" sz="quarter" idx="15"/>
          </p:nvPr>
        </p:nvSpPr>
        <p:spPr/>
        <p:txBody>
          <a:bodyPr/>
          <a:lstStyle>
            <a:lvl1pPr algn="ctr">
              <a:defRPr/>
            </a:lvl1pPr>
          </a:lstStyle>
          <a:p>
            <a:fld id="{477EFC67-F575-4910-B7E1-FF9D825B73C3}" type="slidenum">
              <a:rPr lang="lv-LV" smtClean="0"/>
              <a:pPr/>
              <a:t>‹#›</a:t>
            </a:fld>
            <a:endParaRPr lang="lv-LV"/>
          </a:p>
        </p:txBody>
      </p:sp>
      <p:sp>
        <p:nvSpPr>
          <p:cNvPr id="16" name="Footer Placeholder 15"/>
          <p:cNvSpPr>
            <a:spLocks noGrp="1"/>
          </p:cNvSpPr>
          <p:nvPr>
            <p:ph type="ftr" sz="quarter" idx="16"/>
          </p:nvPr>
        </p:nvSpPr>
        <p:spPr/>
        <p:txBody>
          <a:bodyPr/>
          <a:lstStyle/>
          <a:p>
            <a:endParaRPr lang="lv-LV"/>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F323B2C-B15E-43C6-9FE0-0EF53D498E7D}" type="datetimeFigureOut">
              <a:rPr lang="lv-LV" smtClean="0"/>
              <a:pPr/>
              <a:t>10.04.2025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77EFC67-F575-4910-B7E1-FF9D825B73C3}" type="slidenum">
              <a:rPr lang="lv-LV" smtClean="0"/>
              <a:pPr/>
              <a:t>‹#›</a:t>
            </a:fld>
            <a:endParaRPr lang="lv-LV"/>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F323B2C-B15E-43C6-9FE0-0EF53D498E7D}" type="datetimeFigureOut">
              <a:rPr lang="lv-LV" smtClean="0"/>
              <a:pPr/>
              <a:t>10.04.2025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77EFC67-F575-4910-B7E1-FF9D825B73C3}" type="slidenum">
              <a:rPr lang="lv-LV" smtClean="0"/>
              <a:pPr/>
              <a:t>‹#›</a:t>
            </a:fld>
            <a:endParaRPr lang="lv-LV"/>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477EFC67-F575-4910-B7E1-FF9D825B73C3}" type="slidenum">
              <a:rPr lang="lv-LV" smtClean="0"/>
              <a:pPr/>
              <a:t>‹#›</a:t>
            </a:fld>
            <a:endParaRPr lang="lv-LV"/>
          </a:p>
        </p:txBody>
      </p:sp>
      <p:sp>
        <p:nvSpPr>
          <p:cNvPr id="8" name="Footer Placeholder 7"/>
          <p:cNvSpPr>
            <a:spLocks noGrp="1"/>
          </p:cNvSpPr>
          <p:nvPr>
            <p:ph type="ftr" sz="quarter" idx="11"/>
          </p:nvPr>
        </p:nvSpPr>
        <p:spPr/>
        <p:txBody>
          <a:bodyPr/>
          <a:lstStyle/>
          <a:p>
            <a:endParaRPr lang="lv-LV"/>
          </a:p>
        </p:txBody>
      </p:sp>
      <p:sp>
        <p:nvSpPr>
          <p:cNvPr id="7" name="Date Placeholder 6"/>
          <p:cNvSpPr>
            <a:spLocks noGrp="1"/>
          </p:cNvSpPr>
          <p:nvPr>
            <p:ph type="dt" sz="half" idx="10"/>
          </p:nvPr>
        </p:nvSpPr>
        <p:spPr/>
        <p:txBody>
          <a:bodyPr/>
          <a:lstStyle/>
          <a:p>
            <a:fld id="{6F323B2C-B15E-43C6-9FE0-0EF53D498E7D}" type="datetimeFigureOut">
              <a:rPr lang="lv-LV" smtClean="0"/>
              <a:pPr/>
              <a:t>10.04.2025</a:t>
            </a:fld>
            <a:endParaRPr lang="lv-LV"/>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323B2C-B15E-43C6-9FE0-0EF53D498E7D}" type="datetimeFigureOut">
              <a:rPr lang="lv-LV" smtClean="0"/>
              <a:pPr/>
              <a:t>10.04.2025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477EFC67-F575-4910-B7E1-FF9D825B73C3}" type="slidenum">
              <a:rPr lang="lv-LV" smtClean="0"/>
              <a:pPr/>
              <a:t>‹#›</a:t>
            </a:fld>
            <a:endParaRPr lang="lv-LV"/>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23B2C-B15E-43C6-9FE0-0EF53D498E7D}" type="datetimeFigureOut">
              <a:rPr lang="lv-LV" smtClean="0"/>
              <a:pPr/>
              <a:t>10.04.2025</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477EFC67-F575-4910-B7E1-FF9D825B73C3}" type="slidenum">
              <a:rPr lang="lv-LV" smtClean="0"/>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6F323B2C-B15E-43C6-9FE0-0EF53D498E7D}" type="datetimeFigureOut">
              <a:rPr lang="lv-LV" smtClean="0"/>
              <a:pPr/>
              <a:t>10.04.2025</a:t>
            </a:fld>
            <a:endParaRPr lang="lv-LV"/>
          </a:p>
        </p:txBody>
      </p:sp>
      <p:sp>
        <p:nvSpPr>
          <p:cNvPr id="9" name="Slide Number Placeholder 8"/>
          <p:cNvSpPr>
            <a:spLocks noGrp="1"/>
          </p:cNvSpPr>
          <p:nvPr>
            <p:ph type="sldNum" sz="quarter" idx="15"/>
          </p:nvPr>
        </p:nvSpPr>
        <p:spPr/>
        <p:txBody>
          <a:bodyPr/>
          <a:lstStyle/>
          <a:p>
            <a:fld id="{477EFC67-F575-4910-B7E1-FF9D825B73C3}" type="slidenum">
              <a:rPr lang="lv-LV" smtClean="0"/>
              <a:pPr/>
              <a:t>‹#›</a:t>
            </a:fld>
            <a:endParaRPr lang="lv-LV"/>
          </a:p>
        </p:txBody>
      </p:sp>
      <p:sp>
        <p:nvSpPr>
          <p:cNvPr id="10" name="Footer Placeholder 9"/>
          <p:cNvSpPr>
            <a:spLocks noGrp="1"/>
          </p:cNvSpPr>
          <p:nvPr>
            <p:ph type="ftr" sz="quarter" idx="16"/>
          </p:nvPr>
        </p:nvSpPr>
        <p:spPr/>
        <p:txBody>
          <a:bodyPr/>
          <a:lstStyle/>
          <a:p>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6F323B2C-B15E-43C6-9FE0-0EF53D498E7D}" type="datetimeFigureOut">
              <a:rPr lang="lv-LV" smtClean="0"/>
              <a:pPr/>
              <a:t>10.04.2025</a:t>
            </a:fld>
            <a:endParaRPr lang="lv-LV"/>
          </a:p>
        </p:txBody>
      </p:sp>
      <p:sp>
        <p:nvSpPr>
          <p:cNvPr id="9" name="Slide Number Placeholder 8"/>
          <p:cNvSpPr>
            <a:spLocks noGrp="1"/>
          </p:cNvSpPr>
          <p:nvPr>
            <p:ph type="sldNum" sz="quarter" idx="11"/>
          </p:nvPr>
        </p:nvSpPr>
        <p:spPr/>
        <p:txBody>
          <a:bodyPr/>
          <a:lstStyle/>
          <a:p>
            <a:fld id="{477EFC67-F575-4910-B7E1-FF9D825B73C3}" type="slidenum">
              <a:rPr lang="lv-LV" smtClean="0"/>
              <a:pPr/>
              <a:t>‹#›</a:t>
            </a:fld>
            <a:endParaRPr lang="lv-LV"/>
          </a:p>
        </p:txBody>
      </p:sp>
      <p:sp>
        <p:nvSpPr>
          <p:cNvPr id="10" name="Footer Placeholder 9"/>
          <p:cNvSpPr>
            <a:spLocks noGrp="1"/>
          </p:cNvSpPr>
          <p:nvPr>
            <p:ph type="ftr" sz="quarter" idx="12"/>
          </p:nvPr>
        </p:nvSpPr>
        <p:spPr/>
        <p:txBody>
          <a:bodyPr/>
          <a:lstStyle/>
          <a:p>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6F323B2C-B15E-43C6-9FE0-0EF53D498E7D}" type="datetimeFigureOut">
              <a:rPr lang="lv-LV" smtClean="0"/>
              <a:pPr/>
              <a:t>10.04.2025</a:t>
            </a:fld>
            <a:endParaRPr lang="lv-LV"/>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lv-LV"/>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477EFC67-F575-4910-B7E1-FF9D825B73C3}" type="slidenum">
              <a:rPr lang="lv-LV" smtClean="0"/>
              <a:pPr/>
              <a:t>‹#›</a:t>
            </a:fld>
            <a:endParaRPr lang="lv-LV"/>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628800"/>
            <a:ext cx="7846640" cy="2475706"/>
          </a:xfrm>
        </p:spPr>
        <p:txBody>
          <a:bodyPr>
            <a:normAutofit fontScale="90000"/>
          </a:bodyPr>
          <a:lstStyle/>
          <a:p>
            <a:r>
              <a:rPr lang="lv-LV" b="1" dirty="0">
                <a:solidFill>
                  <a:schemeClr val="bg2">
                    <a:lumMod val="25000"/>
                  </a:schemeClr>
                </a:solidFill>
                <a:latin typeface="Times New Roman" panose="02020603050405020304" pitchFamily="18" charset="0"/>
                <a:cs typeface="Times New Roman" panose="02020603050405020304" pitchFamily="18" charset="0"/>
              </a:rPr>
              <a:t>No Vācu līdz Livonijas ordenim</a:t>
            </a:r>
            <a:br>
              <a:rPr lang="lv-LV" b="1" dirty="0">
                <a:solidFill>
                  <a:schemeClr val="bg2">
                    <a:lumMod val="25000"/>
                  </a:schemeClr>
                </a:solidFill>
                <a:latin typeface="Baskerville Old Face" pitchFamily="18" charset="0"/>
              </a:rPr>
            </a:br>
            <a:br>
              <a:rPr lang="lv-LV" b="1" dirty="0">
                <a:solidFill>
                  <a:schemeClr val="bg2">
                    <a:lumMod val="25000"/>
                  </a:schemeClr>
                </a:solidFill>
                <a:latin typeface="Baskerville Old Face" pitchFamily="18" charset="0"/>
              </a:rPr>
            </a:br>
            <a:r>
              <a:rPr lang="lv-LV" b="1" dirty="0">
                <a:solidFill>
                  <a:schemeClr val="bg2">
                    <a:lumMod val="25000"/>
                  </a:schemeClr>
                </a:solidFill>
                <a:latin typeface="Baskerville Old Face" pitchFamily="18" charset="0"/>
              </a:rPr>
              <a:t> </a:t>
            </a:r>
            <a:r>
              <a:rPr lang="lv-LV" sz="4000" dirty="0">
                <a:solidFill>
                  <a:schemeClr val="bg2">
                    <a:lumMod val="25000"/>
                  </a:schemeClr>
                </a:solidFill>
                <a:latin typeface="Times New Roman" pitchFamily="18" charset="0"/>
                <a:cs typeface="Times New Roman" pitchFamily="18" charset="0"/>
              </a:rPr>
              <a:t>Livonijas ordeņa sadzīve</a:t>
            </a:r>
            <a:endParaRPr lang="lv-LV" dirty="0">
              <a:solidFill>
                <a:schemeClr val="bg2">
                  <a:lumMod val="25000"/>
                </a:schemeClr>
              </a:solidFill>
            </a:endParaRPr>
          </a:p>
        </p:txBody>
      </p:sp>
      <p:pic>
        <p:nvPicPr>
          <p:cNvPr id="2050" name="Picture 2" descr="C:\Users\Mara\Desktop\ordenis\010.png"/>
          <p:cNvPicPr>
            <a:picLocks noChangeAspect="1" noChangeArrowheads="1"/>
          </p:cNvPicPr>
          <p:nvPr/>
        </p:nvPicPr>
        <p:blipFill>
          <a:blip r:embed="rId2" cstate="print"/>
          <a:srcRect/>
          <a:stretch>
            <a:fillRect/>
          </a:stretch>
        </p:blipFill>
        <p:spPr bwMode="auto">
          <a:xfrm>
            <a:off x="6948264" y="2420888"/>
            <a:ext cx="1943100" cy="4287837"/>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323528" y="476672"/>
            <a:ext cx="5688632" cy="923330"/>
          </a:xfrm>
          <a:prstGeom prst="rect">
            <a:avLst/>
          </a:prstGeom>
        </p:spPr>
        <p:txBody>
          <a:bodyPr wrap="square">
            <a:spAutoFit/>
          </a:bodyPr>
          <a:lstStyle/>
          <a:p>
            <a:pPr algn="ctr"/>
            <a:r>
              <a:rPr lang="lv-LV" dirty="0">
                <a:solidFill>
                  <a:schemeClr val="bg2"/>
                </a:solidFill>
              </a:rPr>
              <a:t>Pāvesta Gregora IX spiediena rezultātā Vācu ordeņa virsmestrs Hermanis no Zalcas  1237.g. izsludināja Zobenbrāļu ordeņa inkorporāciju. </a:t>
            </a:r>
          </a:p>
        </p:txBody>
      </p:sp>
      <p:pic>
        <p:nvPicPr>
          <p:cNvPr id="47106" name="Picture 2" descr="C:\Users\Mara\Desktop\ordenis\1237 zobenbralu uznemsana vacu ordeni.jpg"/>
          <p:cNvPicPr>
            <a:picLocks noChangeAspect="1" noChangeArrowheads="1"/>
          </p:cNvPicPr>
          <p:nvPr/>
        </p:nvPicPr>
        <p:blipFill>
          <a:blip r:embed="rId2" cstate="print"/>
          <a:srcRect/>
          <a:stretch>
            <a:fillRect/>
          </a:stretch>
        </p:blipFill>
        <p:spPr bwMode="auto">
          <a:xfrm>
            <a:off x="323528" y="2564904"/>
            <a:ext cx="5353050" cy="3705225"/>
          </a:xfrm>
          <a:prstGeom prst="rect">
            <a:avLst/>
          </a:prstGeom>
          <a:noFill/>
        </p:spPr>
      </p:pic>
      <p:sp>
        <p:nvSpPr>
          <p:cNvPr id="6" name="Rectangle 5"/>
          <p:cNvSpPr/>
          <p:nvPr/>
        </p:nvSpPr>
        <p:spPr>
          <a:xfrm>
            <a:off x="467544" y="6381328"/>
            <a:ext cx="4511941" cy="307777"/>
          </a:xfrm>
          <a:prstGeom prst="rect">
            <a:avLst/>
          </a:prstGeom>
        </p:spPr>
        <p:txBody>
          <a:bodyPr wrap="none">
            <a:spAutoFit/>
          </a:bodyPr>
          <a:lstStyle/>
          <a:p>
            <a:r>
              <a:rPr lang="lv-LV" sz="1400" dirty="0">
                <a:solidFill>
                  <a:schemeClr val="bg2"/>
                </a:solidFill>
              </a:rPr>
              <a:t>Zobenbrāļu ordeņa bruņinieku uzņemšana Vācu ordenī </a:t>
            </a:r>
            <a:endParaRPr lang="lv-LV" sz="1400" dirty="0"/>
          </a:p>
        </p:txBody>
      </p:sp>
      <p:pic>
        <p:nvPicPr>
          <p:cNvPr id="47107" name="Picture 3" descr="C:\Users\Mara\Desktop\ordenis\563.jpg"/>
          <p:cNvPicPr>
            <a:picLocks noChangeAspect="1" noChangeArrowheads="1"/>
          </p:cNvPicPr>
          <p:nvPr/>
        </p:nvPicPr>
        <p:blipFill>
          <a:blip r:embed="rId3" cstate="print"/>
          <a:srcRect/>
          <a:stretch>
            <a:fillRect/>
          </a:stretch>
        </p:blipFill>
        <p:spPr bwMode="auto">
          <a:xfrm>
            <a:off x="6300192" y="188640"/>
            <a:ext cx="2619375" cy="40767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026" name="Picture 2" descr="http://www.tourism.cesis.lv/userfiles/image/CesisPilsMakets_004.jpg"/>
          <p:cNvPicPr>
            <a:picLocks noChangeAspect="1" noChangeArrowheads="1"/>
          </p:cNvPicPr>
          <p:nvPr/>
        </p:nvPicPr>
        <p:blipFill>
          <a:blip r:embed="rId2" cstate="print"/>
          <a:srcRect/>
          <a:stretch>
            <a:fillRect/>
          </a:stretch>
        </p:blipFill>
        <p:spPr bwMode="auto">
          <a:xfrm>
            <a:off x="-1" y="0"/>
            <a:ext cx="4103843" cy="2564904"/>
          </a:xfrm>
          <a:prstGeom prst="rect">
            <a:avLst/>
          </a:prstGeom>
          <a:noFill/>
        </p:spPr>
      </p:pic>
      <p:sp>
        <p:nvSpPr>
          <p:cNvPr id="6" name="Rectangle 5"/>
          <p:cNvSpPr/>
          <p:nvPr/>
        </p:nvSpPr>
        <p:spPr>
          <a:xfrm>
            <a:off x="4716016" y="188640"/>
            <a:ext cx="4104456" cy="5909310"/>
          </a:xfrm>
          <a:prstGeom prst="rect">
            <a:avLst/>
          </a:prstGeom>
        </p:spPr>
        <p:txBody>
          <a:bodyPr wrap="square">
            <a:spAutoFit/>
          </a:bodyPr>
          <a:lstStyle/>
          <a:p>
            <a:pPr algn="just">
              <a:lnSpc>
                <a:spcPct val="150000"/>
              </a:lnSpc>
            </a:pPr>
            <a:r>
              <a:rPr lang="lv-LV" dirty="0">
                <a:solidFill>
                  <a:schemeClr val="bg2">
                    <a:lumMod val="75000"/>
                  </a:schemeClr>
                </a:solidFill>
              </a:rPr>
              <a:t>Kad 1237.gadā ieradās pirmais Livonijas ordeņa mestrs Hermanis fon Balke, viņš par savu rezidenci izvēlējās Cēsu pili. Turpmākie mestri par savu galveno uzturēšanās vietu izraudzīja Rīgas pili un savu mājvietu uz Cēsīm pārcēla vienīgi briesmu un nestabilitātes periodos, kad ordenis atradās konfliktā ar Rīgas pilsētu vai Rīgas arhibīskapu. 15.gadsimta nogalē ordeņa valdīšanas smaguma centrs pārvietojās no Rīgas uz Cēsīm, kas kopš 1481.gada kļuva par pastāvīgu Vācu ordeņa Livonijas mestru rezidenci.</a:t>
            </a:r>
          </a:p>
        </p:txBody>
      </p:sp>
      <p:pic>
        <p:nvPicPr>
          <p:cNvPr id="1027" name="Picture 3" descr="C:\Users\Mara\Desktop\Rigas_pils_Broce 18.gs.jpg"/>
          <p:cNvPicPr>
            <a:picLocks noChangeAspect="1" noChangeArrowheads="1"/>
          </p:cNvPicPr>
          <p:nvPr/>
        </p:nvPicPr>
        <p:blipFill>
          <a:blip r:embed="rId3" cstate="print"/>
          <a:srcRect/>
          <a:stretch>
            <a:fillRect/>
          </a:stretch>
        </p:blipFill>
        <p:spPr bwMode="auto">
          <a:xfrm>
            <a:off x="323528" y="2852936"/>
            <a:ext cx="3499222" cy="3740816"/>
          </a:xfrm>
          <a:prstGeom prst="rect">
            <a:avLst/>
          </a:prstGeom>
          <a:noFill/>
        </p:spPr>
      </p:pic>
      <p:sp>
        <p:nvSpPr>
          <p:cNvPr id="8" name="Rectangle 7"/>
          <p:cNvSpPr/>
          <p:nvPr/>
        </p:nvSpPr>
        <p:spPr>
          <a:xfrm>
            <a:off x="0" y="2564904"/>
            <a:ext cx="3600400" cy="307777"/>
          </a:xfrm>
          <a:prstGeom prst="rect">
            <a:avLst/>
          </a:prstGeom>
        </p:spPr>
        <p:txBody>
          <a:bodyPr wrap="square">
            <a:spAutoFit/>
          </a:bodyPr>
          <a:lstStyle/>
          <a:p>
            <a:r>
              <a:rPr lang="lv-LV" sz="1400" dirty="0">
                <a:solidFill>
                  <a:schemeClr val="bg2">
                    <a:lumMod val="75000"/>
                  </a:schemeClr>
                </a:solidFill>
              </a:rPr>
              <a:t>Cēsu pils rekonstrukcija</a:t>
            </a:r>
          </a:p>
        </p:txBody>
      </p:sp>
      <p:sp>
        <p:nvSpPr>
          <p:cNvPr id="9" name="Rectangle 8"/>
          <p:cNvSpPr/>
          <p:nvPr/>
        </p:nvSpPr>
        <p:spPr>
          <a:xfrm>
            <a:off x="0" y="6550223"/>
            <a:ext cx="2315544" cy="307777"/>
          </a:xfrm>
          <a:prstGeom prst="rect">
            <a:avLst/>
          </a:prstGeom>
        </p:spPr>
        <p:txBody>
          <a:bodyPr wrap="square">
            <a:spAutoFit/>
          </a:bodyPr>
          <a:lstStyle/>
          <a:p>
            <a:r>
              <a:rPr lang="lv-LV" sz="1400" dirty="0">
                <a:solidFill>
                  <a:schemeClr val="bg2">
                    <a:lumMod val="75000"/>
                  </a:schemeClr>
                </a:solidFill>
              </a:rPr>
              <a:t>Rīgas pils. 18.gs. zīmējums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Attēls 5">
            <a:extLst>
              <a:ext uri="{FF2B5EF4-FFF2-40B4-BE49-F238E27FC236}">
                <a16:creationId xmlns:a16="http://schemas.microsoft.com/office/drawing/2014/main" id="{9898102A-2326-1C22-D391-E1FA505C3E5F}"/>
              </a:ext>
            </a:extLst>
          </p:cNvPr>
          <p:cNvPicPr>
            <a:picLocks noChangeAspect="1"/>
          </p:cNvPicPr>
          <p:nvPr/>
        </p:nvPicPr>
        <p:blipFill>
          <a:blip r:embed="rId3"/>
          <a:stretch>
            <a:fillRect/>
          </a:stretch>
        </p:blipFill>
        <p:spPr>
          <a:xfrm>
            <a:off x="1270938" y="61916"/>
            <a:ext cx="6602124" cy="673416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041CA6F-1970-9900-84C8-89A5ACBCA28B}"/>
              </a:ext>
            </a:extLst>
          </p:cNvPr>
          <p:cNvSpPr txBox="1"/>
          <p:nvPr/>
        </p:nvSpPr>
        <p:spPr>
          <a:xfrm>
            <a:off x="3419872" y="6117527"/>
            <a:ext cx="2574032" cy="707886"/>
          </a:xfrm>
          <a:prstGeom prst="rect">
            <a:avLst/>
          </a:prstGeom>
          <a:noFill/>
        </p:spPr>
        <p:txBody>
          <a:bodyPr wrap="square">
            <a:spAutoFit/>
          </a:bodyPr>
          <a:lstStyle/>
          <a:p>
            <a:r>
              <a:rPr lang="lv-LV" sz="4000" dirty="0">
                <a:solidFill>
                  <a:srgbClr val="444D26">
                    <a:lumMod val="75000"/>
                  </a:srgbClr>
                </a:solidFill>
                <a:highlight>
                  <a:srgbClr val="FFFF00"/>
                </a:highlight>
                <a:latin typeface="Constantia"/>
              </a:rPr>
              <a:t>LIVONIJA</a:t>
            </a:r>
            <a:endParaRPr lang="lv-LV" sz="4000" dirty="0">
              <a:highlight>
                <a:srgbClr val="FFFF00"/>
              </a:highlight>
            </a:endParaRPr>
          </a:p>
        </p:txBody>
      </p:sp>
    </p:spTree>
    <p:extLst>
      <p:ext uri="{BB962C8B-B14F-4D97-AF65-F5344CB8AC3E}">
        <p14:creationId xmlns:p14="http://schemas.microsoft.com/office/powerpoint/2010/main" val="384691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Virsraksts 2">
            <a:extLst>
              <a:ext uri="{FF2B5EF4-FFF2-40B4-BE49-F238E27FC236}">
                <a16:creationId xmlns:a16="http://schemas.microsoft.com/office/drawing/2014/main" id="{784DEDAE-561F-8299-FE72-82FE6E826423}"/>
              </a:ext>
            </a:extLst>
          </p:cNvPr>
          <p:cNvSpPr>
            <a:spLocks noGrp="1"/>
          </p:cNvSpPr>
          <p:nvPr>
            <p:ph type="title"/>
          </p:nvPr>
        </p:nvSpPr>
        <p:spPr>
          <a:xfrm>
            <a:off x="0" y="5680"/>
            <a:ext cx="2314600" cy="756320"/>
          </a:xfrm>
        </p:spPr>
        <p:txBody>
          <a:bodyPr/>
          <a:lstStyle/>
          <a:p>
            <a:r>
              <a:rPr lang="lv-LV" dirty="0"/>
              <a:t>Pārvalde</a:t>
            </a:r>
          </a:p>
        </p:txBody>
      </p:sp>
      <p:pic>
        <p:nvPicPr>
          <p:cNvPr id="5" name="Attēls 4" descr="Attēls, kurā ir teksts, diagramma, rinda, paralēls&#10;&#10;Mākslīgā intelekta ģenerētais saturs var būt nepareizs.">
            <a:extLst>
              <a:ext uri="{FF2B5EF4-FFF2-40B4-BE49-F238E27FC236}">
                <a16:creationId xmlns:a16="http://schemas.microsoft.com/office/drawing/2014/main" id="{A86F9702-CEA7-CEC0-529A-B4E46AED2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301" y="-5680"/>
            <a:ext cx="5177034"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31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7544" y="-99392"/>
            <a:ext cx="8229600" cy="1219200"/>
          </a:xfrm>
        </p:spPr>
        <p:txBody>
          <a:bodyPr/>
          <a:lstStyle/>
          <a:p>
            <a:r>
              <a:rPr lang="lv-LV" dirty="0">
                <a:solidFill>
                  <a:srgbClr val="92D050"/>
                </a:solidFill>
              </a:rPr>
              <a:t>mestrs</a:t>
            </a:r>
          </a:p>
        </p:txBody>
      </p:sp>
      <p:sp>
        <p:nvSpPr>
          <p:cNvPr id="4" name="Rectangle 3"/>
          <p:cNvSpPr/>
          <p:nvPr/>
        </p:nvSpPr>
        <p:spPr>
          <a:xfrm>
            <a:off x="3995936" y="1268760"/>
            <a:ext cx="4572000" cy="2723823"/>
          </a:xfrm>
          <a:prstGeom prst="rect">
            <a:avLst/>
          </a:prstGeom>
        </p:spPr>
        <p:txBody>
          <a:bodyPr>
            <a:spAutoFit/>
          </a:bodyPr>
          <a:lstStyle/>
          <a:p>
            <a:pPr algn="ctr">
              <a:lnSpc>
                <a:spcPct val="150000"/>
              </a:lnSpc>
            </a:pPr>
            <a:r>
              <a:rPr lang="lv-LV" dirty="0">
                <a:solidFill>
                  <a:schemeClr val="bg2">
                    <a:lumMod val="75000"/>
                  </a:schemeClr>
                </a:solidFill>
              </a:rPr>
              <a:t>Livonijā ordeņa mestrs bija uz mūžu ievēlēta Livonijas ordeņa un valsts augstākā amatpersona.</a:t>
            </a:r>
          </a:p>
          <a:p>
            <a:endParaRPr lang="lv-LV" dirty="0">
              <a:solidFill>
                <a:schemeClr val="bg2">
                  <a:lumMod val="75000"/>
                </a:schemeClr>
              </a:solidFill>
            </a:endParaRPr>
          </a:p>
          <a:p>
            <a:endParaRPr lang="lv-LV" dirty="0">
              <a:solidFill>
                <a:schemeClr val="bg2">
                  <a:lumMod val="75000"/>
                </a:schemeClr>
              </a:solidFill>
            </a:endParaRPr>
          </a:p>
          <a:p>
            <a:pPr algn="ctr">
              <a:lnSpc>
                <a:spcPct val="150000"/>
              </a:lnSpc>
            </a:pPr>
            <a:r>
              <a:rPr lang="lv-LV" dirty="0">
                <a:solidFill>
                  <a:schemeClr val="bg2">
                    <a:lumMod val="75000"/>
                  </a:schemeClr>
                </a:solidFill>
              </a:rPr>
              <a:t>13.gs. un 14.gs. pirmajā pusē Livonijas ordeņa mestrus ievēlēja Vācu ordeņa vadība.</a:t>
            </a:r>
          </a:p>
        </p:txBody>
      </p:sp>
      <p:pic>
        <p:nvPicPr>
          <p:cNvPr id="54274" name="Picture 2" descr="http://www.letonika.lv/groups/multimedia.aspx?prev=0&amp;entryTitle=060570_1.gif"/>
          <p:cNvPicPr>
            <a:picLocks noChangeAspect="1" noChangeArrowheads="1"/>
          </p:cNvPicPr>
          <p:nvPr/>
        </p:nvPicPr>
        <p:blipFill>
          <a:blip r:embed="rId2" cstate="print"/>
          <a:srcRect/>
          <a:stretch>
            <a:fillRect/>
          </a:stretch>
        </p:blipFill>
        <p:spPr bwMode="auto">
          <a:xfrm>
            <a:off x="323528" y="1052736"/>
            <a:ext cx="3181350" cy="3714751"/>
          </a:xfrm>
          <a:prstGeom prst="rect">
            <a:avLst/>
          </a:prstGeom>
          <a:noFill/>
        </p:spPr>
      </p:pic>
      <p:sp>
        <p:nvSpPr>
          <p:cNvPr id="6" name="Rectangle 5"/>
          <p:cNvSpPr/>
          <p:nvPr/>
        </p:nvSpPr>
        <p:spPr>
          <a:xfrm>
            <a:off x="467544" y="4437112"/>
            <a:ext cx="2578976" cy="307777"/>
          </a:xfrm>
          <a:prstGeom prst="rect">
            <a:avLst/>
          </a:prstGeom>
        </p:spPr>
        <p:txBody>
          <a:bodyPr wrap="none">
            <a:spAutoFit/>
          </a:bodyPr>
          <a:lstStyle/>
          <a:p>
            <a:r>
              <a:rPr lang="lv-LV" sz="1400" dirty="0">
                <a:solidFill>
                  <a:schemeClr val="bg2">
                    <a:lumMod val="75000"/>
                  </a:schemeClr>
                </a:solidFill>
              </a:rPr>
              <a:t>Livonijas ordeņa mestra karogs</a:t>
            </a:r>
          </a:p>
        </p:txBody>
      </p:sp>
      <p:sp>
        <p:nvSpPr>
          <p:cNvPr id="7" name="Rectangle 6"/>
          <p:cNvSpPr/>
          <p:nvPr/>
        </p:nvSpPr>
        <p:spPr>
          <a:xfrm>
            <a:off x="323528" y="4797152"/>
            <a:ext cx="8424936" cy="1711366"/>
          </a:xfrm>
          <a:prstGeom prst="rect">
            <a:avLst/>
          </a:prstGeom>
        </p:spPr>
        <p:txBody>
          <a:bodyPr wrap="square">
            <a:spAutoFit/>
          </a:bodyPr>
          <a:lstStyle/>
          <a:p>
            <a:pPr algn="ctr">
              <a:lnSpc>
                <a:spcPct val="150000"/>
              </a:lnSpc>
            </a:pPr>
            <a:r>
              <a:rPr lang="en-US" dirty="0" err="1">
                <a:solidFill>
                  <a:schemeClr val="bg2">
                    <a:lumMod val="75000"/>
                  </a:schemeClr>
                </a:solidFill>
              </a:rPr>
              <a:t>Mestra</a:t>
            </a:r>
            <a:r>
              <a:rPr lang="en-US" dirty="0">
                <a:solidFill>
                  <a:schemeClr val="bg2">
                    <a:lumMod val="75000"/>
                  </a:schemeClr>
                </a:solidFill>
              </a:rPr>
              <a:t> </a:t>
            </a:r>
            <a:r>
              <a:rPr lang="lv-LV" dirty="0">
                <a:solidFill>
                  <a:schemeClr val="bg2">
                    <a:lumMod val="75000"/>
                  </a:schemeClr>
                </a:solidFill>
              </a:rPr>
              <a:t> </a:t>
            </a:r>
            <a:r>
              <a:rPr lang="en-US" dirty="0" err="1">
                <a:solidFill>
                  <a:schemeClr val="bg2">
                    <a:lumMod val="75000"/>
                  </a:schemeClr>
                </a:solidFill>
              </a:rPr>
              <a:t>varu</a:t>
            </a:r>
            <a:r>
              <a:rPr lang="en-US" dirty="0">
                <a:solidFill>
                  <a:schemeClr val="bg2">
                    <a:lumMod val="75000"/>
                  </a:schemeClr>
                </a:solidFill>
              </a:rPr>
              <a:t> </a:t>
            </a:r>
            <a:r>
              <a:rPr lang="en-US" dirty="0" err="1">
                <a:solidFill>
                  <a:schemeClr val="bg2">
                    <a:lumMod val="75000"/>
                  </a:schemeClr>
                </a:solidFill>
              </a:rPr>
              <a:t>ierobežoja</a:t>
            </a:r>
            <a:r>
              <a:rPr lang="en-US" dirty="0">
                <a:solidFill>
                  <a:schemeClr val="bg2">
                    <a:lumMod val="75000"/>
                  </a:schemeClr>
                </a:solidFill>
              </a:rPr>
              <a:t> </a:t>
            </a:r>
            <a:r>
              <a:rPr lang="lv-LV" dirty="0">
                <a:solidFill>
                  <a:schemeClr val="bg2">
                    <a:lumMod val="75000"/>
                  </a:schemeClr>
                </a:solidFill>
              </a:rPr>
              <a:t> </a:t>
            </a:r>
            <a:r>
              <a:rPr lang="en-US" dirty="0" err="1">
                <a:solidFill>
                  <a:schemeClr val="bg2">
                    <a:lumMod val="75000"/>
                  </a:schemeClr>
                </a:solidFill>
              </a:rPr>
              <a:t>ordeņa</a:t>
            </a:r>
            <a:r>
              <a:rPr lang="en-US" dirty="0">
                <a:solidFill>
                  <a:schemeClr val="bg2">
                    <a:lumMod val="75000"/>
                  </a:schemeClr>
                </a:solidFill>
              </a:rPr>
              <a:t> </a:t>
            </a:r>
            <a:r>
              <a:rPr lang="en-US" b="1" dirty="0" err="1">
                <a:solidFill>
                  <a:schemeClr val="bg2">
                    <a:lumMod val="75000"/>
                  </a:schemeClr>
                </a:solidFill>
              </a:rPr>
              <a:t>kapituls</a:t>
            </a:r>
            <a:r>
              <a:rPr lang="lv-LV" b="1" dirty="0">
                <a:solidFill>
                  <a:schemeClr val="bg2">
                    <a:lumMod val="75000"/>
                  </a:schemeClr>
                </a:solidFill>
              </a:rPr>
              <a:t> -</a:t>
            </a:r>
            <a:r>
              <a:rPr lang="en-US" b="1" dirty="0">
                <a:solidFill>
                  <a:schemeClr val="bg2">
                    <a:lumMod val="75000"/>
                  </a:schemeClr>
                </a:solidFill>
              </a:rPr>
              <a:t> </a:t>
            </a:r>
            <a:r>
              <a:rPr lang="en-US" dirty="0">
                <a:solidFill>
                  <a:schemeClr val="bg2">
                    <a:lumMod val="75000"/>
                  </a:schemeClr>
                </a:solidFill>
              </a:rPr>
              <a:t>­ </a:t>
            </a:r>
            <a:r>
              <a:rPr lang="en-US" dirty="0" err="1">
                <a:solidFill>
                  <a:schemeClr val="bg2">
                    <a:lumMod val="75000"/>
                  </a:schemeClr>
                </a:solidFill>
              </a:rPr>
              <a:t>komturu</a:t>
            </a:r>
            <a:r>
              <a:rPr lang="en-US" dirty="0">
                <a:solidFill>
                  <a:schemeClr val="bg2">
                    <a:lumMod val="75000"/>
                  </a:schemeClr>
                </a:solidFill>
              </a:rPr>
              <a:t> un </a:t>
            </a:r>
            <a:r>
              <a:rPr lang="en-US" dirty="0" err="1">
                <a:solidFill>
                  <a:schemeClr val="bg2">
                    <a:lumMod val="75000"/>
                  </a:schemeClr>
                </a:solidFill>
              </a:rPr>
              <a:t>fogtu</a:t>
            </a:r>
            <a:r>
              <a:rPr lang="en-US" dirty="0">
                <a:solidFill>
                  <a:schemeClr val="bg2">
                    <a:lumMod val="75000"/>
                  </a:schemeClr>
                </a:solidFill>
              </a:rPr>
              <a:t> </a:t>
            </a:r>
            <a:r>
              <a:rPr lang="en-US" dirty="0" err="1">
                <a:solidFill>
                  <a:schemeClr val="bg2">
                    <a:lumMod val="75000"/>
                  </a:schemeClr>
                </a:solidFill>
              </a:rPr>
              <a:t>sapulce</a:t>
            </a:r>
            <a:r>
              <a:rPr lang="en-US" dirty="0">
                <a:solidFill>
                  <a:schemeClr val="bg2">
                    <a:lumMod val="75000"/>
                  </a:schemeClr>
                </a:solidFill>
              </a:rPr>
              <a:t>, kas </a:t>
            </a:r>
            <a:r>
              <a:rPr lang="en-US" dirty="0" err="1">
                <a:solidFill>
                  <a:schemeClr val="bg2">
                    <a:lumMod val="75000"/>
                  </a:schemeClr>
                </a:solidFill>
              </a:rPr>
              <a:t>sanāca</a:t>
            </a:r>
            <a:r>
              <a:rPr lang="en-US" dirty="0">
                <a:solidFill>
                  <a:schemeClr val="bg2">
                    <a:lumMod val="75000"/>
                  </a:schemeClr>
                </a:solidFill>
              </a:rPr>
              <a:t> </a:t>
            </a:r>
            <a:r>
              <a:rPr lang="en-US" dirty="0" err="1">
                <a:solidFill>
                  <a:schemeClr val="bg2">
                    <a:lumMod val="75000"/>
                  </a:schemeClr>
                </a:solidFill>
              </a:rPr>
              <a:t>vismaz</a:t>
            </a:r>
            <a:r>
              <a:rPr lang="en-US" dirty="0">
                <a:solidFill>
                  <a:schemeClr val="bg2">
                    <a:lumMod val="75000"/>
                  </a:schemeClr>
                </a:solidFill>
              </a:rPr>
              <a:t> divas </a:t>
            </a:r>
            <a:r>
              <a:rPr lang="en-US" dirty="0" err="1">
                <a:solidFill>
                  <a:schemeClr val="bg2">
                    <a:lumMod val="75000"/>
                  </a:schemeClr>
                </a:solidFill>
              </a:rPr>
              <a:t>reizes</a:t>
            </a:r>
            <a:r>
              <a:rPr lang="en-US" dirty="0">
                <a:solidFill>
                  <a:schemeClr val="bg2">
                    <a:lumMod val="75000"/>
                  </a:schemeClr>
                </a:solidFill>
              </a:rPr>
              <a:t> </a:t>
            </a:r>
            <a:r>
              <a:rPr lang="en-US" dirty="0" err="1">
                <a:solidFill>
                  <a:schemeClr val="bg2">
                    <a:lumMod val="75000"/>
                  </a:schemeClr>
                </a:solidFill>
              </a:rPr>
              <a:t>gadā</a:t>
            </a:r>
            <a:r>
              <a:rPr lang="en-US" dirty="0">
                <a:solidFill>
                  <a:schemeClr val="bg2">
                    <a:lumMod val="75000"/>
                  </a:schemeClr>
                </a:solidFill>
              </a:rPr>
              <a:t>, </a:t>
            </a:r>
            <a:r>
              <a:rPr lang="en-US" dirty="0" err="1">
                <a:solidFill>
                  <a:schemeClr val="bg2">
                    <a:lumMod val="75000"/>
                  </a:schemeClr>
                </a:solidFill>
              </a:rPr>
              <a:t>visbiežāk</a:t>
            </a:r>
            <a:r>
              <a:rPr lang="en-US" dirty="0">
                <a:solidFill>
                  <a:schemeClr val="bg2">
                    <a:lumMod val="75000"/>
                  </a:schemeClr>
                </a:solidFill>
              </a:rPr>
              <a:t> </a:t>
            </a:r>
            <a:r>
              <a:rPr lang="en-US" dirty="0" err="1">
                <a:solidFill>
                  <a:schemeClr val="bg2">
                    <a:lumMod val="75000"/>
                  </a:schemeClr>
                </a:solidFill>
              </a:rPr>
              <a:t>Cēsu</a:t>
            </a:r>
            <a:r>
              <a:rPr lang="en-US" dirty="0">
                <a:solidFill>
                  <a:schemeClr val="bg2">
                    <a:lumMod val="75000"/>
                  </a:schemeClr>
                </a:solidFill>
              </a:rPr>
              <a:t> </a:t>
            </a:r>
            <a:r>
              <a:rPr lang="en-US" dirty="0" err="1">
                <a:solidFill>
                  <a:schemeClr val="bg2">
                    <a:lumMod val="75000"/>
                  </a:schemeClr>
                </a:solidFill>
              </a:rPr>
              <a:t>pilī</a:t>
            </a:r>
            <a:r>
              <a:rPr lang="en-US" dirty="0">
                <a:solidFill>
                  <a:schemeClr val="bg2">
                    <a:lumMod val="75000"/>
                  </a:schemeClr>
                </a:solidFill>
              </a:rPr>
              <a:t>. </a:t>
            </a:r>
            <a:r>
              <a:rPr lang="en-US" dirty="0" err="1">
                <a:solidFill>
                  <a:schemeClr val="bg2">
                    <a:lumMod val="75000"/>
                  </a:schemeClr>
                </a:solidFill>
              </a:rPr>
              <a:t>Kapituls</a:t>
            </a:r>
            <a:r>
              <a:rPr lang="en-US" dirty="0">
                <a:solidFill>
                  <a:schemeClr val="bg2">
                    <a:lumMod val="75000"/>
                  </a:schemeClr>
                </a:solidFill>
              </a:rPr>
              <a:t> </a:t>
            </a:r>
            <a:r>
              <a:rPr lang="en-US" dirty="0" err="1">
                <a:solidFill>
                  <a:schemeClr val="bg2">
                    <a:lumMod val="75000"/>
                  </a:schemeClr>
                </a:solidFill>
              </a:rPr>
              <a:t>lēma</a:t>
            </a:r>
            <a:r>
              <a:rPr lang="en-US" dirty="0">
                <a:solidFill>
                  <a:schemeClr val="bg2">
                    <a:lumMod val="75000"/>
                  </a:schemeClr>
                </a:solidFill>
              </a:rPr>
              <a:t> </a:t>
            </a:r>
            <a:r>
              <a:rPr lang="en-US" dirty="0" err="1">
                <a:solidFill>
                  <a:schemeClr val="bg2">
                    <a:lumMod val="75000"/>
                  </a:schemeClr>
                </a:solidFill>
              </a:rPr>
              <a:t>visus</a:t>
            </a:r>
            <a:r>
              <a:rPr lang="en-US" dirty="0">
                <a:solidFill>
                  <a:schemeClr val="bg2">
                    <a:lumMod val="75000"/>
                  </a:schemeClr>
                </a:solidFill>
              </a:rPr>
              <a:t> </a:t>
            </a:r>
            <a:r>
              <a:rPr lang="en-US" dirty="0" err="1">
                <a:solidFill>
                  <a:schemeClr val="bg2">
                    <a:lumMod val="75000"/>
                  </a:schemeClr>
                </a:solidFill>
              </a:rPr>
              <a:t>svarīgākos</a:t>
            </a:r>
            <a:r>
              <a:rPr lang="en-US" dirty="0">
                <a:solidFill>
                  <a:schemeClr val="bg2">
                    <a:lumMod val="75000"/>
                  </a:schemeClr>
                </a:solidFill>
              </a:rPr>
              <a:t> </a:t>
            </a:r>
            <a:r>
              <a:rPr lang="en-US" dirty="0" err="1">
                <a:solidFill>
                  <a:schemeClr val="bg2">
                    <a:lumMod val="75000"/>
                  </a:schemeClr>
                </a:solidFill>
              </a:rPr>
              <a:t>ordeņa</a:t>
            </a:r>
            <a:r>
              <a:rPr lang="en-US" dirty="0">
                <a:solidFill>
                  <a:schemeClr val="bg2">
                    <a:lumMod val="75000"/>
                  </a:schemeClr>
                </a:solidFill>
              </a:rPr>
              <a:t> </a:t>
            </a:r>
            <a:r>
              <a:rPr lang="en-US" dirty="0" err="1">
                <a:solidFill>
                  <a:schemeClr val="bg2">
                    <a:lumMod val="75000"/>
                  </a:schemeClr>
                </a:solidFill>
              </a:rPr>
              <a:t>jautājumus</a:t>
            </a:r>
            <a:r>
              <a:rPr lang="en-US" dirty="0">
                <a:solidFill>
                  <a:schemeClr val="bg2">
                    <a:lumMod val="75000"/>
                  </a:schemeClr>
                </a:solidFill>
              </a:rPr>
              <a:t> un </a:t>
            </a:r>
            <a:r>
              <a:rPr lang="en-US" dirty="0" err="1">
                <a:solidFill>
                  <a:schemeClr val="bg2">
                    <a:lumMod val="75000"/>
                  </a:schemeClr>
                </a:solidFill>
              </a:rPr>
              <a:t>ievēlēja</a:t>
            </a:r>
            <a:r>
              <a:rPr lang="en-US" dirty="0">
                <a:solidFill>
                  <a:schemeClr val="bg2">
                    <a:lumMod val="75000"/>
                  </a:schemeClr>
                </a:solidFill>
              </a:rPr>
              <a:t> </a:t>
            </a:r>
            <a:r>
              <a:rPr lang="en-US" dirty="0" err="1">
                <a:solidFill>
                  <a:schemeClr val="bg2">
                    <a:lumMod val="75000"/>
                  </a:schemeClr>
                </a:solidFill>
              </a:rPr>
              <a:t>amatpersonas</a:t>
            </a:r>
            <a:r>
              <a:rPr lang="en-US" dirty="0">
                <a:solidFill>
                  <a:schemeClr val="bg2">
                    <a:lumMod val="75000"/>
                  </a:schemeClr>
                </a:solidFill>
              </a:rPr>
              <a:t>. </a:t>
            </a:r>
            <a:r>
              <a:rPr lang="en-US" dirty="0" err="1">
                <a:solidFill>
                  <a:schemeClr val="bg2">
                    <a:lumMod val="75000"/>
                  </a:schemeClr>
                </a:solidFill>
              </a:rPr>
              <a:t>Atkarībā</a:t>
            </a:r>
            <a:r>
              <a:rPr lang="en-US" dirty="0">
                <a:solidFill>
                  <a:schemeClr val="bg2">
                    <a:lumMod val="75000"/>
                  </a:schemeClr>
                </a:solidFill>
              </a:rPr>
              <a:t> no </a:t>
            </a:r>
            <a:r>
              <a:rPr lang="en-US" dirty="0" err="1">
                <a:solidFill>
                  <a:schemeClr val="bg2">
                    <a:lumMod val="75000"/>
                  </a:schemeClr>
                </a:solidFill>
              </a:rPr>
              <a:t>padarītā</a:t>
            </a:r>
            <a:r>
              <a:rPr lang="en-US" dirty="0">
                <a:solidFill>
                  <a:schemeClr val="bg2">
                    <a:lumMod val="75000"/>
                  </a:schemeClr>
                </a:solidFill>
              </a:rPr>
              <a:t> </a:t>
            </a:r>
            <a:r>
              <a:rPr lang="en-US" dirty="0" err="1">
                <a:solidFill>
                  <a:schemeClr val="bg2">
                    <a:lumMod val="75000"/>
                  </a:schemeClr>
                </a:solidFill>
              </a:rPr>
              <a:t>darba</a:t>
            </a:r>
            <a:r>
              <a:rPr lang="en-US" dirty="0">
                <a:solidFill>
                  <a:schemeClr val="bg2">
                    <a:lumMod val="75000"/>
                  </a:schemeClr>
                </a:solidFill>
              </a:rPr>
              <a:t> </a:t>
            </a:r>
            <a:r>
              <a:rPr lang="en-US" dirty="0" err="1">
                <a:solidFill>
                  <a:schemeClr val="bg2">
                    <a:lumMod val="75000"/>
                  </a:schemeClr>
                </a:solidFill>
              </a:rPr>
              <a:t>gada</a:t>
            </a:r>
            <a:r>
              <a:rPr lang="en-US" dirty="0">
                <a:solidFill>
                  <a:schemeClr val="bg2">
                    <a:lumMod val="75000"/>
                  </a:schemeClr>
                </a:solidFill>
              </a:rPr>
              <a:t> </a:t>
            </a:r>
            <a:r>
              <a:rPr lang="en-US" dirty="0" err="1">
                <a:solidFill>
                  <a:schemeClr val="bg2">
                    <a:lumMod val="75000"/>
                  </a:schemeClr>
                </a:solidFill>
              </a:rPr>
              <a:t>laikā</a:t>
            </a:r>
            <a:r>
              <a:rPr lang="en-US" dirty="0">
                <a:solidFill>
                  <a:schemeClr val="bg2">
                    <a:lumMod val="75000"/>
                  </a:schemeClr>
                </a:solidFill>
              </a:rPr>
              <a:t> </a:t>
            </a:r>
            <a:r>
              <a:rPr lang="en-US" dirty="0" err="1">
                <a:solidFill>
                  <a:schemeClr val="bg2">
                    <a:lumMod val="75000"/>
                  </a:schemeClr>
                </a:solidFill>
              </a:rPr>
              <a:t>amatpersonām</a:t>
            </a:r>
            <a:r>
              <a:rPr lang="en-US" dirty="0">
                <a:solidFill>
                  <a:schemeClr val="bg2">
                    <a:lumMod val="75000"/>
                  </a:schemeClr>
                </a:solidFill>
              </a:rPr>
              <a:t> </a:t>
            </a:r>
            <a:r>
              <a:rPr lang="en-US" dirty="0" err="1">
                <a:solidFill>
                  <a:schemeClr val="bg2">
                    <a:lumMod val="75000"/>
                  </a:schemeClr>
                </a:solidFill>
              </a:rPr>
              <a:t>bija</a:t>
            </a:r>
            <a:r>
              <a:rPr lang="en-US" dirty="0">
                <a:solidFill>
                  <a:schemeClr val="bg2">
                    <a:lumMod val="75000"/>
                  </a:schemeClr>
                </a:solidFill>
              </a:rPr>
              <a:t> </a:t>
            </a:r>
            <a:r>
              <a:rPr lang="en-US" dirty="0" err="1">
                <a:solidFill>
                  <a:schemeClr val="bg2">
                    <a:lumMod val="75000"/>
                  </a:schemeClr>
                </a:solidFill>
              </a:rPr>
              <a:t>iespējams</a:t>
            </a:r>
            <a:r>
              <a:rPr lang="en-US" dirty="0">
                <a:solidFill>
                  <a:schemeClr val="bg2">
                    <a:lumMod val="75000"/>
                  </a:schemeClr>
                </a:solidFill>
              </a:rPr>
              <a:t> </a:t>
            </a:r>
            <a:r>
              <a:rPr lang="en-US" dirty="0" err="1">
                <a:solidFill>
                  <a:schemeClr val="bg2">
                    <a:lumMod val="75000"/>
                  </a:schemeClr>
                </a:solidFill>
              </a:rPr>
              <a:t>gan</a:t>
            </a:r>
            <a:r>
              <a:rPr lang="en-US" dirty="0">
                <a:solidFill>
                  <a:schemeClr val="bg2">
                    <a:lumMod val="75000"/>
                  </a:schemeClr>
                </a:solidFill>
              </a:rPr>
              <a:t> </a:t>
            </a:r>
            <a:r>
              <a:rPr lang="en-US" dirty="0" err="1">
                <a:solidFill>
                  <a:schemeClr val="bg2">
                    <a:lumMod val="75000"/>
                  </a:schemeClr>
                </a:solidFill>
              </a:rPr>
              <a:t>paaugstinājums</a:t>
            </a:r>
            <a:r>
              <a:rPr lang="en-US" dirty="0">
                <a:solidFill>
                  <a:schemeClr val="bg2">
                    <a:lumMod val="75000"/>
                  </a:schemeClr>
                </a:solidFill>
              </a:rPr>
              <a:t>, </a:t>
            </a:r>
            <a:r>
              <a:rPr lang="en-US" dirty="0" err="1">
                <a:solidFill>
                  <a:schemeClr val="bg2">
                    <a:lumMod val="75000"/>
                  </a:schemeClr>
                </a:solidFill>
              </a:rPr>
              <a:t>gan</a:t>
            </a:r>
            <a:r>
              <a:rPr lang="en-US" dirty="0">
                <a:solidFill>
                  <a:schemeClr val="bg2">
                    <a:lumMod val="75000"/>
                  </a:schemeClr>
                </a:solidFill>
              </a:rPr>
              <a:t> </a:t>
            </a:r>
            <a:r>
              <a:rPr lang="en-US" dirty="0" err="1">
                <a:solidFill>
                  <a:schemeClr val="bg2">
                    <a:lumMod val="75000"/>
                  </a:schemeClr>
                </a:solidFill>
              </a:rPr>
              <a:t>pazeminājums</a:t>
            </a:r>
            <a:r>
              <a:rPr lang="en-US" dirty="0">
                <a:solidFill>
                  <a:schemeClr val="bg2">
                    <a:lumMod val="75000"/>
                  </a:schemeClr>
                </a:solidFill>
              </a:rPr>
              <a:t>.</a:t>
            </a:r>
            <a:endParaRPr lang="lv-LV" dirty="0">
              <a:solidFill>
                <a:schemeClr val="bg2">
                  <a:lumMod val="7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6" name="Rectangle 5"/>
          <p:cNvSpPr/>
          <p:nvPr/>
        </p:nvSpPr>
        <p:spPr>
          <a:xfrm>
            <a:off x="395536" y="188640"/>
            <a:ext cx="8208912" cy="1711366"/>
          </a:xfrm>
          <a:prstGeom prst="rect">
            <a:avLst/>
          </a:prstGeom>
        </p:spPr>
        <p:txBody>
          <a:bodyPr wrap="square">
            <a:spAutoFit/>
          </a:bodyPr>
          <a:lstStyle/>
          <a:p>
            <a:pPr algn="ctr">
              <a:lnSpc>
                <a:spcPct val="150000"/>
              </a:lnSpc>
            </a:pPr>
            <a:r>
              <a:rPr lang="en-US" dirty="0" err="1">
                <a:solidFill>
                  <a:schemeClr val="bg2">
                    <a:lumMod val="75000"/>
                  </a:schemeClr>
                </a:solidFill>
              </a:rPr>
              <a:t>Livonijas</a:t>
            </a:r>
            <a:r>
              <a:rPr lang="en-US" dirty="0">
                <a:solidFill>
                  <a:schemeClr val="bg2">
                    <a:lumMod val="75000"/>
                  </a:schemeClr>
                </a:solidFill>
              </a:rPr>
              <a:t> </a:t>
            </a:r>
            <a:r>
              <a:rPr lang="en-US" dirty="0" err="1">
                <a:solidFill>
                  <a:schemeClr val="bg2">
                    <a:lumMod val="75000"/>
                  </a:schemeClr>
                </a:solidFill>
              </a:rPr>
              <a:t>ordenis</a:t>
            </a:r>
            <a:r>
              <a:rPr lang="en-US" dirty="0">
                <a:solidFill>
                  <a:schemeClr val="bg2">
                    <a:lumMod val="75000"/>
                  </a:schemeClr>
                </a:solidFill>
              </a:rPr>
              <a:t> </a:t>
            </a:r>
            <a:r>
              <a:rPr lang="en-US" dirty="0" err="1">
                <a:solidFill>
                  <a:schemeClr val="bg2">
                    <a:lumMod val="75000"/>
                  </a:schemeClr>
                </a:solidFill>
              </a:rPr>
              <a:t>pakāpeniski</a:t>
            </a:r>
            <a:r>
              <a:rPr lang="en-US" dirty="0">
                <a:solidFill>
                  <a:schemeClr val="bg2">
                    <a:lumMod val="75000"/>
                  </a:schemeClr>
                </a:solidFill>
              </a:rPr>
              <a:t> </a:t>
            </a:r>
            <a:r>
              <a:rPr lang="en-US" dirty="0" err="1">
                <a:solidFill>
                  <a:schemeClr val="bg2">
                    <a:lumMod val="75000"/>
                  </a:schemeClr>
                </a:solidFill>
              </a:rPr>
              <a:t>ieguva</a:t>
            </a:r>
            <a:r>
              <a:rPr lang="en-US" dirty="0">
                <a:solidFill>
                  <a:schemeClr val="bg2">
                    <a:lumMod val="75000"/>
                  </a:schemeClr>
                </a:solidFill>
              </a:rPr>
              <a:t> </a:t>
            </a:r>
            <a:r>
              <a:rPr lang="en-US" dirty="0" err="1">
                <a:solidFill>
                  <a:schemeClr val="bg2">
                    <a:lumMod val="75000"/>
                  </a:schemeClr>
                </a:solidFill>
              </a:rPr>
              <a:t>arvien</a:t>
            </a:r>
            <a:r>
              <a:rPr lang="en-US" dirty="0">
                <a:solidFill>
                  <a:schemeClr val="bg2">
                    <a:lumMod val="75000"/>
                  </a:schemeClr>
                </a:solidFill>
              </a:rPr>
              <a:t> </a:t>
            </a:r>
            <a:r>
              <a:rPr lang="en-US" dirty="0" err="1">
                <a:solidFill>
                  <a:schemeClr val="bg2">
                    <a:lumMod val="75000"/>
                  </a:schemeClr>
                </a:solidFill>
              </a:rPr>
              <a:t>lielāku</a:t>
            </a:r>
            <a:r>
              <a:rPr lang="en-US" dirty="0">
                <a:solidFill>
                  <a:schemeClr val="bg2">
                    <a:lumMod val="75000"/>
                  </a:schemeClr>
                </a:solidFill>
              </a:rPr>
              <a:t> </a:t>
            </a:r>
            <a:r>
              <a:rPr lang="en-US" dirty="0" err="1">
                <a:solidFill>
                  <a:schemeClr val="bg2">
                    <a:lumMod val="75000"/>
                  </a:schemeClr>
                </a:solidFill>
              </a:rPr>
              <a:t>neatkarību</a:t>
            </a:r>
            <a:r>
              <a:rPr lang="en-US" dirty="0">
                <a:solidFill>
                  <a:schemeClr val="bg2">
                    <a:lumMod val="75000"/>
                  </a:schemeClr>
                </a:solidFill>
              </a:rPr>
              <a:t> no </a:t>
            </a:r>
            <a:r>
              <a:rPr lang="en-US" dirty="0" err="1">
                <a:solidFill>
                  <a:schemeClr val="bg2">
                    <a:lumMod val="75000"/>
                  </a:schemeClr>
                </a:solidFill>
              </a:rPr>
              <a:t>Vācu</a:t>
            </a:r>
            <a:r>
              <a:rPr lang="en-US" dirty="0">
                <a:solidFill>
                  <a:schemeClr val="bg2">
                    <a:lumMod val="75000"/>
                  </a:schemeClr>
                </a:solidFill>
              </a:rPr>
              <a:t> </a:t>
            </a:r>
            <a:r>
              <a:rPr lang="en-US" dirty="0" err="1">
                <a:solidFill>
                  <a:schemeClr val="bg2">
                    <a:lumMod val="75000"/>
                  </a:schemeClr>
                </a:solidFill>
              </a:rPr>
              <a:t>ordeņa</a:t>
            </a:r>
            <a:r>
              <a:rPr lang="en-US" dirty="0">
                <a:solidFill>
                  <a:schemeClr val="bg2">
                    <a:lumMod val="75000"/>
                  </a:schemeClr>
                </a:solidFill>
              </a:rPr>
              <a:t>, </a:t>
            </a:r>
            <a:r>
              <a:rPr lang="en-US" dirty="0" err="1">
                <a:solidFill>
                  <a:schemeClr val="bg2">
                    <a:lumMod val="75000"/>
                  </a:schemeClr>
                </a:solidFill>
              </a:rPr>
              <a:t>kļūstot</a:t>
            </a:r>
            <a:r>
              <a:rPr lang="en-US" dirty="0">
                <a:solidFill>
                  <a:schemeClr val="bg2">
                    <a:lumMod val="75000"/>
                  </a:schemeClr>
                </a:solidFill>
              </a:rPr>
              <a:t> par </a:t>
            </a:r>
            <a:r>
              <a:rPr lang="en-US" dirty="0" err="1">
                <a:solidFill>
                  <a:schemeClr val="bg2">
                    <a:lumMod val="75000"/>
                  </a:schemeClr>
                </a:solidFill>
              </a:rPr>
              <a:t>patstāvīgu</a:t>
            </a:r>
            <a:r>
              <a:rPr lang="en-US" dirty="0">
                <a:solidFill>
                  <a:schemeClr val="bg2">
                    <a:lumMod val="75000"/>
                  </a:schemeClr>
                </a:solidFill>
              </a:rPr>
              <a:t> </a:t>
            </a:r>
            <a:r>
              <a:rPr lang="en-US" dirty="0" err="1">
                <a:solidFill>
                  <a:schemeClr val="bg2">
                    <a:lumMod val="75000"/>
                  </a:schemeClr>
                </a:solidFill>
              </a:rPr>
              <a:t>valsti</a:t>
            </a:r>
            <a:r>
              <a:rPr lang="en-US" dirty="0">
                <a:solidFill>
                  <a:schemeClr val="bg2">
                    <a:lumMod val="75000"/>
                  </a:schemeClr>
                </a:solidFill>
              </a:rPr>
              <a:t>. </a:t>
            </a:r>
            <a:r>
              <a:rPr lang="en-US" dirty="0" err="1">
                <a:solidFill>
                  <a:schemeClr val="bg2">
                    <a:lumMod val="75000"/>
                  </a:schemeClr>
                </a:solidFill>
              </a:rPr>
              <a:t>Līdz</a:t>
            </a:r>
            <a:r>
              <a:rPr lang="en-US" dirty="0">
                <a:solidFill>
                  <a:schemeClr val="bg2">
                    <a:lumMod val="75000"/>
                  </a:schemeClr>
                </a:solidFill>
              </a:rPr>
              <a:t> </a:t>
            </a:r>
            <a:r>
              <a:rPr lang="en-US" dirty="0" err="1">
                <a:solidFill>
                  <a:schemeClr val="bg2">
                    <a:lumMod val="75000"/>
                  </a:schemeClr>
                </a:solidFill>
              </a:rPr>
              <a:t>ar</a:t>
            </a:r>
            <a:r>
              <a:rPr lang="en-US" dirty="0">
                <a:solidFill>
                  <a:schemeClr val="bg2">
                    <a:lumMod val="75000"/>
                  </a:schemeClr>
                </a:solidFill>
              </a:rPr>
              <a:t> to </a:t>
            </a:r>
            <a:r>
              <a:rPr lang="en-US" dirty="0" err="1">
                <a:solidFill>
                  <a:schemeClr val="bg2">
                    <a:lumMod val="75000"/>
                  </a:schemeClr>
                </a:solidFill>
              </a:rPr>
              <a:t>mainījās</a:t>
            </a:r>
            <a:r>
              <a:rPr lang="en-US" dirty="0">
                <a:solidFill>
                  <a:schemeClr val="bg2">
                    <a:lumMod val="75000"/>
                  </a:schemeClr>
                </a:solidFill>
              </a:rPr>
              <a:t> </a:t>
            </a:r>
            <a:r>
              <a:rPr lang="en-US" dirty="0" err="1">
                <a:solidFill>
                  <a:schemeClr val="bg2">
                    <a:lumMod val="75000"/>
                  </a:schemeClr>
                </a:solidFill>
              </a:rPr>
              <a:t>arī</a:t>
            </a:r>
            <a:r>
              <a:rPr lang="en-US" dirty="0">
                <a:solidFill>
                  <a:schemeClr val="bg2">
                    <a:lumMod val="75000"/>
                  </a:schemeClr>
                </a:solidFill>
              </a:rPr>
              <a:t> </a:t>
            </a:r>
            <a:r>
              <a:rPr lang="en-US" dirty="0" err="1">
                <a:solidFill>
                  <a:schemeClr val="bg2">
                    <a:lumMod val="75000"/>
                  </a:schemeClr>
                </a:solidFill>
              </a:rPr>
              <a:t>mestru</a:t>
            </a:r>
            <a:r>
              <a:rPr lang="en-US" dirty="0">
                <a:solidFill>
                  <a:schemeClr val="bg2">
                    <a:lumMod val="75000"/>
                  </a:schemeClr>
                </a:solidFill>
              </a:rPr>
              <a:t> </a:t>
            </a:r>
            <a:r>
              <a:rPr lang="en-US" dirty="0" err="1">
                <a:solidFill>
                  <a:schemeClr val="bg2">
                    <a:lumMod val="75000"/>
                  </a:schemeClr>
                </a:solidFill>
              </a:rPr>
              <a:t>ievēlēšanas</a:t>
            </a:r>
            <a:r>
              <a:rPr lang="en-US" dirty="0">
                <a:solidFill>
                  <a:schemeClr val="bg2">
                    <a:lumMod val="75000"/>
                  </a:schemeClr>
                </a:solidFill>
              </a:rPr>
              <a:t> </a:t>
            </a:r>
            <a:r>
              <a:rPr lang="en-US" dirty="0" err="1">
                <a:solidFill>
                  <a:schemeClr val="bg2">
                    <a:lumMod val="75000"/>
                  </a:schemeClr>
                </a:solidFill>
              </a:rPr>
              <a:t>kārtība</a:t>
            </a:r>
            <a:r>
              <a:rPr lang="en-US" dirty="0">
                <a:solidFill>
                  <a:schemeClr val="bg2">
                    <a:lumMod val="75000"/>
                  </a:schemeClr>
                </a:solidFill>
              </a:rPr>
              <a:t>. </a:t>
            </a:r>
            <a:r>
              <a:rPr lang="en-US" dirty="0" err="1">
                <a:solidFill>
                  <a:schemeClr val="bg2">
                    <a:lumMod val="75000"/>
                  </a:schemeClr>
                </a:solidFill>
              </a:rPr>
              <a:t>Jau</a:t>
            </a:r>
            <a:r>
              <a:rPr lang="en-US" dirty="0">
                <a:solidFill>
                  <a:schemeClr val="bg2">
                    <a:lumMod val="75000"/>
                  </a:schemeClr>
                </a:solidFill>
              </a:rPr>
              <a:t> 15. </a:t>
            </a:r>
            <a:r>
              <a:rPr lang="en-US" dirty="0" err="1">
                <a:solidFill>
                  <a:schemeClr val="bg2">
                    <a:lumMod val="75000"/>
                  </a:schemeClr>
                </a:solidFill>
              </a:rPr>
              <a:t>gs</a:t>
            </a:r>
            <a:r>
              <a:rPr lang="en-US" dirty="0">
                <a:solidFill>
                  <a:schemeClr val="bg2">
                    <a:lumMod val="75000"/>
                  </a:schemeClr>
                </a:solidFill>
              </a:rPr>
              <a:t>. </a:t>
            </a:r>
            <a:r>
              <a:rPr lang="en-US" dirty="0" err="1">
                <a:solidFill>
                  <a:schemeClr val="bg2">
                    <a:lumMod val="75000"/>
                  </a:schemeClr>
                </a:solidFill>
              </a:rPr>
              <a:t>otrajā</a:t>
            </a:r>
            <a:r>
              <a:rPr lang="en-US" dirty="0">
                <a:solidFill>
                  <a:schemeClr val="bg2">
                    <a:lumMod val="75000"/>
                  </a:schemeClr>
                </a:solidFill>
              </a:rPr>
              <a:t> </a:t>
            </a:r>
            <a:r>
              <a:rPr lang="en-US" dirty="0" err="1">
                <a:solidFill>
                  <a:schemeClr val="bg2">
                    <a:lumMod val="75000"/>
                  </a:schemeClr>
                </a:solidFill>
              </a:rPr>
              <a:t>pusē</a:t>
            </a:r>
            <a:r>
              <a:rPr lang="en-US" dirty="0">
                <a:solidFill>
                  <a:schemeClr val="bg2">
                    <a:lumMod val="75000"/>
                  </a:schemeClr>
                </a:solidFill>
              </a:rPr>
              <a:t> </a:t>
            </a:r>
            <a:r>
              <a:rPr lang="en-US" dirty="0" err="1">
                <a:solidFill>
                  <a:schemeClr val="bg2">
                    <a:lumMod val="75000"/>
                  </a:schemeClr>
                </a:solidFill>
              </a:rPr>
              <a:t>livonieši</a:t>
            </a:r>
            <a:r>
              <a:rPr lang="en-US" dirty="0">
                <a:solidFill>
                  <a:schemeClr val="bg2">
                    <a:lumMod val="75000"/>
                  </a:schemeClr>
                </a:solidFill>
              </a:rPr>
              <a:t> </a:t>
            </a:r>
            <a:r>
              <a:rPr lang="en-US" b="1" dirty="0" err="1">
                <a:solidFill>
                  <a:schemeClr val="bg2">
                    <a:lumMod val="75000"/>
                  </a:schemeClr>
                </a:solidFill>
              </a:rPr>
              <a:t>paši</a:t>
            </a:r>
            <a:r>
              <a:rPr lang="en-US" b="1" dirty="0">
                <a:solidFill>
                  <a:schemeClr val="bg2">
                    <a:lumMod val="75000"/>
                  </a:schemeClr>
                </a:solidFill>
              </a:rPr>
              <a:t> </a:t>
            </a:r>
            <a:r>
              <a:rPr lang="en-US" b="1" dirty="0" err="1">
                <a:solidFill>
                  <a:schemeClr val="bg2">
                    <a:lumMod val="75000"/>
                  </a:schemeClr>
                </a:solidFill>
              </a:rPr>
              <a:t>sāka</a:t>
            </a:r>
            <a:r>
              <a:rPr lang="en-US" b="1" dirty="0">
                <a:solidFill>
                  <a:schemeClr val="bg2">
                    <a:lumMod val="75000"/>
                  </a:schemeClr>
                </a:solidFill>
              </a:rPr>
              <a:t> </a:t>
            </a:r>
            <a:r>
              <a:rPr lang="en-US" b="1" dirty="0" err="1">
                <a:solidFill>
                  <a:schemeClr val="bg2">
                    <a:lumMod val="75000"/>
                  </a:schemeClr>
                </a:solidFill>
              </a:rPr>
              <a:t>izraudzīties</a:t>
            </a:r>
            <a:r>
              <a:rPr lang="en-US" b="1" dirty="0">
                <a:solidFill>
                  <a:schemeClr val="bg2">
                    <a:lumMod val="75000"/>
                  </a:schemeClr>
                </a:solidFill>
              </a:rPr>
              <a:t> </a:t>
            </a:r>
            <a:r>
              <a:rPr lang="en-US" b="1" dirty="0" err="1">
                <a:solidFill>
                  <a:schemeClr val="bg2">
                    <a:lumMod val="75000"/>
                  </a:schemeClr>
                </a:solidFill>
              </a:rPr>
              <a:t>kandidātus</a:t>
            </a:r>
            <a:r>
              <a:rPr lang="en-US" b="1" dirty="0">
                <a:solidFill>
                  <a:schemeClr val="bg2">
                    <a:lumMod val="75000"/>
                  </a:schemeClr>
                </a:solidFill>
              </a:rPr>
              <a:t> </a:t>
            </a:r>
            <a:r>
              <a:rPr lang="en-US" b="1" dirty="0" err="1">
                <a:solidFill>
                  <a:schemeClr val="bg2">
                    <a:lumMod val="75000"/>
                  </a:schemeClr>
                </a:solidFill>
              </a:rPr>
              <a:t>mestra</a:t>
            </a:r>
            <a:r>
              <a:rPr lang="en-US" b="1" dirty="0">
                <a:solidFill>
                  <a:schemeClr val="bg2">
                    <a:lumMod val="75000"/>
                  </a:schemeClr>
                </a:solidFill>
              </a:rPr>
              <a:t> </a:t>
            </a:r>
            <a:r>
              <a:rPr lang="en-US" b="1" dirty="0" err="1">
                <a:solidFill>
                  <a:schemeClr val="bg2">
                    <a:lumMod val="75000"/>
                  </a:schemeClr>
                </a:solidFill>
              </a:rPr>
              <a:t>amatam</a:t>
            </a:r>
            <a:r>
              <a:rPr lang="en-US" dirty="0">
                <a:solidFill>
                  <a:schemeClr val="bg2">
                    <a:lumMod val="75000"/>
                  </a:schemeClr>
                </a:solidFill>
              </a:rPr>
              <a:t>, bet </a:t>
            </a:r>
            <a:r>
              <a:rPr lang="en-US" dirty="0" err="1">
                <a:solidFill>
                  <a:schemeClr val="bg2">
                    <a:lumMod val="75000"/>
                  </a:schemeClr>
                </a:solidFill>
              </a:rPr>
              <a:t>virsmestram</a:t>
            </a:r>
            <a:r>
              <a:rPr lang="en-US" dirty="0">
                <a:solidFill>
                  <a:schemeClr val="bg2">
                    <a:lumMod val="75000"/>
                  </a:schemeClr>
                </a:solidFill>
              </a:rPr>
              <a:t> </a:t>
            </a:r>
            <a:r>
              <a:rPr lang="en-US" dirty="0" err="1">
                <a:solidFill>
                  <a:schemeClr val="bg2">
                    <a:lumMod val="75000"/>
                  </a:schemeClr>
                </a:solidFill>
              </a:rPr>
              <a:t>palika</a:t>
            </a:r>
            <a:r>
              <a:rPr lang="en-US" dirty="0">
                <a:solidFill>
                  <a:schemeClr val="bg2">
                    <a:lumMod val="75000"/>
                  </a:schemeClr>
                </a:solidFill>
              </a:rPr>
              <a:t> </a:t>
            </a:r>
            <a:r>
              <a:rPr lang="en-US" dirty="0" err="1">
                <a:solidFill>
                  <a:schemeClr val="bg2">
                    <a:lumMod val="75000"/>
                  </a:schemeClr>
                </a:solidFill>
              </a:rPr>
              <a:t>tikai</a:t>
            </a:r>
            <a:r>
              <a:rPr lang="en-US" dirty="0">
                <a:solidFill>
                  <a:schemeClr val="bg2">
                    <a:lumMod val="75000"/>
                  </a:schemeClr>
                </a:solidFill>
              </a:rPr>
              <a:t> </a:t>
            </a:r>
            <a:r>
              <a:rPr lang="en-US" dirty="0" err="1">
                <a:solidFill>
                  <a:schemeClr val="bg2">
                    <a:lumMod val="75000"/>
                  </a:schemeClr>
                </a:solidFill>
              </a:rPr>
              <a:t>formāls</a:t>
            </a:r>
            <a:r>
              <a:rPr lang="en-US" dirty="0">
                <a:solidFill>
                  <a:schemeClr val="bg2">
                    <a:lumMod val="75000"/>
                  </a:schemeClr>
                </a:solidFill>
              </a:rPr>
              <a:t> </a:t>
            </a:r>
            <a:r>
              <a:rPr lang="en-US" dirty="0" err="1">
                <a:solidFill>
                  <a:schemeClr val="bg2">
                    <a:lumMod val="75000"/>
                  </a:schemeClr>
                </a:solidFill>
              </a:rPr>
              <a:t>pienākums</a:t>
            </a:r>
            <a:r>
              <a:rPr lang="en-US" dirty="0">
                <a:solidFill>
                  <a:schemeClr val="bg2">
                    <a:lumMod val="75000"/>
                  </a:schemeClr>
                </a:solidFill>
              </a:rPr>
              <a:t> </a:t>
            </a:r>
            <a:r>
              <a:rPr lang="en-US" dirty="0" err="1">
                <a:solidFill>
                  <a:schemeClr val="bg2">
                    <a:lumMod val="75000"/>
                  </a:schemeClr>
                </a:solidFill>
              </a:rPr>
              <a:t>viņus</a:t>
            </a:r>
            <a:r>
              <a:rPr lang="en-US" dirty="0">
                <a:solidFill>
                  <a:schemeClr val="bg2">
                    <a:lumMod val="75000"/>
                  </a:schemeClr>
                </a:solidFill>
              </a:rPr>
              <a:t> </a:t>
            </a:r>
            <a:r>
              <a:rPr lang="en-US" dirty="0" err="1">
                <a:solidFill>
                  <a:schemeClr val="bg2">
                    <a:lumMod val="75000"/>
                  </a:schemeClr>
                </a:solidFill>
              </a:rPr>
              <a:t>apstiprināt</a:t>
            </a:r>
            <a:r>
              <a:rPr lang="en-US" dirty="0">
                <a:solidFill>
                  <a:schemeClr val="bg2">
                    <a:lumMod val="75000"/>
                  </a:schemeClr>
                </a:solidFill>
              </a:rPr>
              <a:t>. </a:t>
            </a:r>
            <a:endParaRPr lang="lv-LV" dirty="0">
              <a:solidFill>
                <a:schemeClr val="bg2">
                  <a:lumMod val="75000"/>
                </a:schemeClr>
              </a:solidFill>
            </a:endParaRPr>
          </a:p>
        </p:txBody>
      </p:sp>
      <p:sp>
        <p:nvSpPr>
          <p:cNvPr id="7" name="Rectangle 6"/>
          <p:cNvSpPr/>
          <p:nvPr/>
        </p:nvSpPr>
        <p:spPr>
          <a:xfrm>
            <a:off x="539552" y="5733256"/>
            <a:ext cx="7776864" cy="880369"/>
          </a:xfrm>
          <a:prstGeom prst="rect">
            <a:avLst/>
          </a:prstGeom>
        </p:spPr>
        <p:txBody>
          <a:bodyPr wrap="square">
            <a:spAutoFit/>
          </a:bodyPr>
          <a:lstStyle/>
          <a:p>
            <a:pPr algn="ctr">
              <a:lnSpc>
                <a:spcPct val="150000"/>
              </a:lnSpc>
            </a:pPr>
            <a:r>
              <a:rPr lang="en-US" dirty="0" err="1">
                <a:solidFill>
                  <a:schemeClr val="bg2">
                    <a:lumMod val="75000"/>
                  </a:schemeClr>
                </a:solidFill>
              </a:rPr>
              <a:t>Vācu</a:t>
            </a:r>
            <a:r>
              <a:rPr lang="en-US" dirty="0">
                <a:solidFill>
                  <a:schemeClr val="bg2">
                    <a:lumMod val="75000"/>
                  </a:schemeClr>
                </a:solidFill>
              </a:rPr>
              <a:t> </a:t>
            </a:r>
            <a:r>
              <a:rPr lang="en-US" dirty="0" err="1">
                <a:solidFill>
                  <a:schemeClr val="bg2">
                    <a:lumMod val="75000"/>
                  </a:schemeClr>
                </a:solidFill>
              </a:rPr>
              <a:t>ordeņa</a:t>
            </a:r>
            <a:r>
              <a:rPr lang="en-US" dirty="0">
                <a:solidFill>
                  <a:schemeClr val="bg2">
                    <a:lumMod val="75000"/>
                  </a:schemeClr>
                </a:solidFill>
              </a:rPr>
              <a:t> </a:t>
            </a:r>
            <a:r>
              <a:rPr lang="en-US" dirty="0" err="1">
                <a:solidFill>
                  <a:schemeClr val="bg2">
                    <a:lumMod val="75000"/>
                  </a:schemeClr>
                </a:solidFill>
              </a:rPr>
              <a:t>mestrs</a:t>
            </a:r>
            <a:r>
              <a:rPr lang="en-US" dirty="0">
                <a:solidFill>
                  <a:schemeClr val="bg2">
                    <a:lumMod val="75000"/>
                  </a:schemeClr>
                </a:solidFill>
              </a:rPr>
              <a:t> </a:t>
            </a:r>
            <a:r>
              <a:rPr lang="en-US" b="1" dirty="0" err="1">
                <a:solidFill>
                  <a:schemeClr val="bg2">
                    <a:lumMod val="75000"/>
                  </a:schemeClr>
                </a:solidFill>
              </a:rPr>
              <a:t>Valters</a:t>
            </a:r>
            <a:r>
              <a:rPr lang="en-US" b="1" dirty="0">
                <a:solidFill>
                  <a:schemeClr val="bg2">
                    <a:lumMod val="75000"/>
                  </a:schemeClr>
                </a:solidFill>
              </a:rPr>
              <a:t> </a:t>
            </a:r>
            <a:r>
              <a:rPr lang="en-US" b="1" dirty="0" err="1">
                <a:solidFill>
                  <a:schemeClr val="bg2">
                    <a:lumMod val="75000"/>
                  </a:schemeClr>
                </a:solidFill>
              </a:rPr>
              <a:t>fon</a:t>
            </a:r>
            <a:r>
              <a:rPr lang="en-US" b="1" dirty="0">
                <a:solidFill>
                  <a:schemeClr val="bg2">
                    <a:lumMod val="75000"/>
                  </a:schemeClr>
                </a:solidFill>
              </a:rPr>
              <a:t> </a:t>
            </a:r>
            <a:r>
              <a:rPr lang="en-US" b="1" dirty="0" err="1">
                <a:solidFill>
                  <a:schemeClr val="bg2">
                    <a:lumMod val="75000"/>
                  </a:schemeClr>
                </a:solidFill>
              </a:rPr>
              <a:t>Pletenbergs</a:t>
            </a:r>
            <a:r>
              <a:rPr lang="en-US" b="1" dirty="0">
                <a:solidFill>
                  <a:schemeClr val="bg2">
                    <a:lumMod val="75000"/>
                  </a:schemeClr>
                </a:solidFill>
              </a:rPr>
              <a:t> </a:t>
            </a:r>
            <a:r>
              <a:rPr lang="en-US" dirty="0">
                <a:solidFill>
                  <a:schemeClr val="bg2">
                    <a:lumMod val="75000"/>
                  </a:schemeClr>
                </a:solidFill>
              </a:rPr>
              <a:t>(1450. ­ 1535. g.) </a:t>
            </a:r>
            <a:r>
              <a:rPr lang="en-US" dirty="0" err="1">
                <a:solidFill>
                  <a:schemeClr val="bg2">
                    <a:lumMod val="75000"/>
                  </a:schemeClr>
                </a:solidFill>
              </a:rPr>
              <a:t>iedibināja</a:t>
            </a:r>
            <a:r>
              <a:rPr lang="en-US" dirty="0">
                <a:solidFill>
                  <a:schemeClr val="bg2">
                    <a:lumMod val="75000"/>
                  </a:schemeClr>
                </a:solidFill>
              </a:rPr>
              <a:t> </a:t>
            </a:r>
            <a:r>
              <a:rPr lang="en-US" dirty="0" err="1">
                <a:solidFill>
                  <a:schemeClr val="bg2">
                    <a:lumMod val="75000"/>
                  </a:schemeClr>
                </a:solidFill>
              </a:rPr>
              <a:t>kārtību</a:t>
            </a:r>
            <a:r>
              <a:rPr lang="en-US" dirty="0">
                <a:solidFill>
                  <a:schemeClr val="bg2">
                    <a:lumMod val="75000"/>
                  </a:schemeClr>
                </a:solidFill>
              </a:rPr>
              <a:t>, ka pats </a:t>
            </a:r>
            <a:r>
              <a:rPr lang="en-US" dirty="0" err="1">
                <a:solidFill>
                  <a:schemeClr val="bg2">
                    <a:lumMod val="75000"/>
                  </a:schemeClr>
                </a:solidFill>
              </a:rPr>
              <a:t>mestrs</a:t>
            </a:r>
            <a:r>
              <a:rPr lang="en-US" dirty="0">
                <a:solidFill>
                  <a:schemeClr val="bg2">
                    <a:lumMod val="75000"/>
                  </a:schemeClr>
                </a:solidFill>
              </a:rPr>
              <a:t> </a:t>
            </a:r>
            <a:r>
              <a:rPr lang="en-US" dirty="0" err="1">
                <a:solidFill>
                  <a:schemeClr val="bg2">
                    <a:lumMod val="75000"/>
                  </a:schemeClr>
                </a:solidFill>
              </a:rPr>
              <a:t>izvēlas</a:t>
            </a:r>
            <a:r>
              <a:rPr lang="en-US" dirty="0">
                <a:solidFill>
                  <a:schemeClr val="bg2">
                    <a:lumMod val="75000"/>
                  </a:schemeClr>
                </a:solidFill>
              </a:rPr>
              <a:t> </a:t>
            </a:r>
            <a:r>
              <a:rPr lang="en-US" dirty="0" err="1">
                <a:solidFill>
                  <a:schemeClr val="bg2">
                    <a:lumMod val="75000"/>
                  </a:schemeClr>
                </a:solidFill>
              </a:rPr>
              <a:t>sev</a:t>
            </a:r>
            <a:r>
              <a:rPr lang="en-US" dirty="0">
                <a:solidFill>
                  <a:schemeClr val="bg2">
                    <a:lumMod val="75000"/>
                  </a:schemeClr>
                </a:solidFill>
              </a:rPr>
              <a:t> </a:t>
            </a:r>
            <a:r>
              <a:rPr lang="en-US" dirty="0" err="1">
                <a:solidFill>
                  <a:schemeClr val="bg2">
                    <a:lumMod val="75000"/>
                  </a:schemeClr>
                </a:solidFill>
              </a:rPr>
              <a:t>amata</a:t>
            </a:r>
            <a:r>
              <a:rPr lang="en-US" dirty="0">
                <a:solidFill>
                  <a:schemeClr val="bg2">
                    <a:lumMod val="75000"/>
                  </a:schemeClr>
                </a:solidFill>
              </a:rPr>
              <a:t> </a:t>
            </a:r>
            <a:r>
              <a:rPr lang="en-US" dirty="0" err="1">
                <a:solidFill>
                  <a:schemeClr val="bg2">
                    <a:lumMod val="75000"/>
                  </a:schemeClr>
                </a:solidFill>
              </a:rPr>
              <a:t>pēcteci</a:t>
            </a:r>
            <a:r>
              <a:rPr lang="en-US" dirty="0">
                <a:solidFill>
                  <a:schemeClr val="bg2">
                    <a:lumMod val="75000"/>
                  </a:schemeClr>
                </a:solidFill>
              </a:rPr>
              <a:t>. </a:t>
            </a:r>
            <a:endParaRPr lang="lv-LV" dirty="0"/>
          </a:p>
        </p:txBody>
      </p:sp>
      <p:pic>
        <p:nvPicPr>
          <p:cNvPr id="22530" name="Picture 2" descr="Att&amp;emacr;lu rezult&amp;amacr;ti vaic&amp;amacr;jumam “fon pletenbergs”"/>
          <p:cNvPicPr>
            <a:picLocks noChangeAspect="1" noChangeArrowheads="1"/>
          </p:cNvPicPr>
          <p:nvPr/>
        </p:nvPicPr>
        <p:blipFill>
          <a:blip r:embed="rId2" cstate="print"/>
          <a:srcRect/>
          <a:stretch>
            <a:fillRect/>
          </a:stretch>
        </p:blipFill>
        <p:spPr bwMode="auto">
          <a:xfrm>
            <a:off x="1475656" y="1916832"/>
            <a:ext cx="6096000" cy="371475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7504" y="332656"/>
            <a:ext cx="5987008" cy="684312"/>
          </a:xfrm>
        </p:spPr>
        <p:txBody>
          <a:bodyPr>
            <a:normAutofit fontScale="90000"/>
          </a:bodyPr>
          <a:lstStyle/>
          <a:p>
            <a:r>
              <a:rPr lang="lv-LV" dirty="0">
                <a:solidFill>
                  <a:srgbClr val="0070C0"/>
                </a:solidFill>
              </a:rPr>
              <a:t>Ordeņa  brāļi  bruņinieki </a:t>
            </a:r>
          </a:p>
        </p:txBody>
      </p:sp>
      <p:sp>
        <p:nvSpPr>
          <p:cNvPr id="4" name="Rectangle 3"/>
          <p:cNvSpPr/>
          <p:nvPr/>
        </p:nvSpPr>
        <p:spPr>
          <a:xfrm>
            <a:off x="323528" y="1484784"/>
            <a:ext cx="5148064" cy="2585323"/>
          </a:xfrm>
          <a:prstGeom prst="rect">
            <a:avLst/>
          </a:prstGeom>
        </p:spPr>
        <p:txBody>
          <a:bodyPr wrap="square">
            <a:spAutoFit/>
          </a:bodyPr>
          <a:lstStyle/>
          <a:p>
            <a:pPr algn="ctr">
              <a:lnSpc>
                <a:spcPct val="150000"/>
              </a:lnSpc>
            </a:pPr>
            <a:r>
              <a:rPr lang="lv-LV" dirty="0">
                <a:solidFill>
                  <a:schemeClr val="bg2">
                    <a:lumMod val="75000"/>
                  </a:schemeClr>
                </a:solidFill>
              </a:rPr>
              <a:t>Bruņinieku ordeņa locekļi, pēc tautības vācieši, kas veidoja ordeņa kodolu un galveno ordeņa </a:t>
            </a:r>
            <a:r>
              <a:rPr lang="lv-LV" dirty="0">
                <a:solidFill>
                  <a:schemeClr val="bg2"/>
                </a:solidFill>
              </a:rPr>
              <a:t>armijas</a:t>
            </a:r>
            <a:r>
              <a:rPr lang="lv-LV" dirty="0">
                <a:solidFill>
                  <a:schemeClr val="bg2">
                    <a:lumMod val="75000"/>
                  </a:schemeClr>
                </a:solidFill>
              </a:rPr>
              <a:t> militāro spēku. </a:t>
            </a:r>
            <a:r>
              <a:rPr lang="lv-LV" b="1" dirty="0">
                <a:solidFill>
                  <a:schemeClr val="bg2">
                    <a:lumMod val="75000"/>
                  </a:schemeClr>
                </a:solidFill>
              </a:rPr>
              <a:t>Pirms 1287.g. </a:t>
            </a:r>
            <a:r>
              <a:rPr lang="lv-LV" dirty="0">
                <a:solidFill>
                  <a:schemeClr val="bg2">
                    <a:lumMod val="75000"/>
                  </a:schemeClr>
                </a:solidFill>
              </a:rPr>
              <a:t>par īsto ordeņa brāli varēja kļūt jebkurš katoļticīgais, taču vēlāk sāka uzņemt tikai vācu zemes muižnieku dēlus. </a:t>
            </a:r>
          </a:p>
        </p:txBody>
      </p:sp>
      <p:pic>
        <p:nvPicPr>
          <p:cNvPr id="53250" name="Picture 2" descr="Aizvçrt logu"/>
          <p:cNvPicPr>
            <a:picLocks noChangeAspect="1" noChangeArrowheads="1"/>
          </p:cNvPicPr>
          <p:nvPr/>
        </p:nvPicPr>
        <p:blipFill>
          <a:blip r:embed="rId2" cstate="print"/>
          <a:srcRect/>
          <a:stretch>
            <a:fillRect/>
          </a:stretch>
        </p:blipFill>
        <p:spPr bwMode="auto">
          <a:xfrm>
            <a:off x="5508104" y="116632"/>
            <a:ext cx="3425949" cy="3964749"/>
          </a:xfrm>
          <a:prstGeom prst="rect">
            <a:avLst/>
          </a:prstGeom>
          <a:noFill/>
        </p:spPr>
      </p:pic>
      <p:sp>
        <p:nvSpPr>
          <p:cNvPr id="7" name="Rectangle 6"/>
          <p:cNvSpPr/>
          <p:nvPr/>
        </p:nvSpPr>
        <p:spPr>
          <a:xfrm>
            <a:off x="611560" y="5301208"/>
            <a:ext cx="7920880" cy="1338828"/>
          </a:xfrm>
          <a:prstGeom prst="rect">
            <a:avLst/>
          </a:prstGeom>
        </p:spPr>
        <p:txBody>
          <a:bodyPr wrap="square">
            <a:spAutoFit/>
          </a:bodyPr>
          <a:lstStyle/>
          <a:p>
            <a:pPr algn="just">
              <a:lnSpc>
                <a:spcPct val="150000"/>
              </a:lnSpc>
            </a:pPr>
            <a:r>
              <a:rPr lang="lv-LV" b="1" dirty="0">
                <a:solidFill>
                  <a:schemeClr val="bg1">
                    <a:lumMod val="85000"/>
                    <a:lumOff val="15000"/>
                  </a:schemeClr>
                </a:solidFill>
              </a:rPr>
              <a:t>14. gadsimta pirmajā </a:t>
            </a:r>
            <a:r>
              <a:rPr lang="lv-LV" dirty="0">
                <a:solidFill>
                  <a:schemeClr val="bg1">
                    <a:lumMod val="85000"/>
                    <a:lumOff val="15000"/>
                  </a:schemeClr>
                </a:solidFill>
              </a:rPr>
              <a:t>pusē Vācu ordeņa virsmestrs Dītrihs no Altenburgas noteica, ka pretendentiem uz uzņemšanu ordenī jābūt dižciltīgas izcelsmes, bet 15. gadsimta beigās jau pieprasīja </a:t>
            </a:r>
            <a:r>
              <a:rPr lang="lv-LV" b="1" dirty="0">
                <a:solidFill>
                  <a:schemeClr val="bg1">
                    <a:lumMod val="85000"/>
                    <a:lumOff val="15000"/>
                  </a:schemeClr>
                </a:solidFill>
              </a:rPr>
              <a:t>četru dižciltīgu priekšteču </a:t>
            </a:r>
            <a:r>
              <a:rPr lang="lv-LV" dirty="0">
                <a:solidFill>
                  <a:schemeClr val="bg1">
                    <a:lumMod val="85000"/>
                    <a:lumOff val="15000"/>
                  </a:schemeClr>
                </a:solidFill>
              </a:rPr>
              <a:t>uzrādīšanu.</a:t>
            </a:r>
          </a:p>
        </p:txBody>
      </p:sp>
      <p:sp>
        <p:nvSpPr>
          <p:cNvPr id="8" name="Rectangle 7"/>
          <p:cNvSpPr/>
          <p:nvPr/>
        </p:nvSpPr>
        <p:spPr>
          <a:xfrm>
            <a:off x="5580112" y="4365104"/>
            <a:ext cx="3275856" cy="600164"/>
          </a:xfrm>
          <a:prstGeom prst="rect">
            <a:avLst/>
          </a:prstGeom>
        </p:spPr>
        <p:txBody>
          <a:bodyPr wrap="square">
            <a:spAutoFit/>
          </a:bodyPr>
          <a:lstStyle/>
          <a:p>
            <a:pPr algn="ctr"/>
            <a:r>
              <a:rPr lang="lv-LV" sz="1100" dirty="0">
                <a:solidFill>
                  <a:schemeClr val="bg2">
                    <a:lumMod val="75000"/>
                  </a:schemeClr>
                </a:solidFill>
              </a:rPr>
              <a:t>13. gs īsto brāļu skaits Livonijas ordenī -400-500,</a:t>
            </a:r>
          </a:p>
          <a:p>
            <a:pPr algn="ctr"/>
            <a:r>
              <a:rPr lang="lv-LV" sz="1100" dirty="0">
                <a:solidFill>
                  <a:schemeClr val="bg2">
                    <a:lumMod val="75000"/>
                  </a:schemeClr>
                </a:solidFill>
              </a:rPr>
              <a:t> 14.gs. - ap 300</a:t>
            </a:r>
          </a:p>
          <a:p>
            <a:pPr algn="ctr"/>
            <a:r>
              <a:rPr lang="lv-LV" sz="1100" dirty="0">
                <a:solidFill>
                  <a:schemeClr val="bg2">
                    <a:lumMod val="75000"/>
                  </a:schemeClr>
                </a:solidFill>
              </a:rPr>
              <a:t>16. gs. 1. pusē samazinājās līdz 150.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61442" name="Picture 2" descr="http://upload.wikimedia.org/wikipedia/lv/c/ca/Goldingen_um_1680.jpg"/>
          <p:cNvPicPr>
            <a:picLocks noChangeAspect="1" noChangeArrowheads="1"/>
          </p:cNvPicPr>
          <p:nvPr/>
        </p:nvPicPr>
        <p:blipFill>
          <a:blip r:embed="rId2" cstate="print"/>
          <a:srcRect/>
          <a:stretch>
            <a:fillRect/>
          </a:stretch>
        </p:blipFill>
        <p:spPr bwMode="auto">
          <a:xfrm>
            <a:off x="899592" y="1484784"/>
            <a:ext cx="6991350" cy="4772025"/>
          </a:xfrm>
          <a:prstGeom prst="rect">
            <a:avLst/>
          </a:prstGeom>
          <a:noFill/>
        </p:spPr>
      </p:pic>
      <p:sp>
        <p:nvSpPr>
          <p:cNvPr id="6" name="Rectangle 5"/>
          <p:cNvSpPr/>
          <p:nvPr/>
        </p:nvSpPr>
        <p:spPr>
          <a:xfrm>
            <a:off x="1835696" y="6309320"/>
            <a:ext cx="5154168" cy="369332"/>
          </a:xfrm>
          <a:prstGeom prst="rect">
            <a:avLst/>
          </a:prstGeom>
        </p:spPr>
        <p:txBody>
          <a:bodyPr wrap="none">
            <a:spAutoFit/>
          </a:bodyPr>
          <a:lstStyle/>
          <a:p>
            <a:r>
              <a:rPr lang="lv-LV" dirty="0">
                <a:solidFill>
                  <a:schemeClr val="bg2">
                    <a:lumMod val="75000"/>
                  </a:schemeClr>
                </a:solidFill>
              </a:rPr>
              <a:t>Kuldīgas komturi bieži tika ievēlēti par mestriem. </a:t>
            </a:r>
            <a:endParaRPr lang="lv-LV" dirty="0"/>
          </a:p>
        </p:txBody>
      </p:sp>
      <p:sp>
        <p:nvSpPr>
          <p:cNvPr id="17409" name="Rectangle 1"/>
          <p:cNvSpPr>
            <a:spLocks noChangeArrowheads="1"/>
          </p:cNvSpPr>
          <p:nvPr/>
        </p:nvSpPr>
        <p:spPr bwMode="auto">
          <a:xfrm>
            <a:off x="0" y="0"/>
            <a:ext cx="9144000" cy="12890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lv-LV" b="0" i="0" u="none" strike="noStrike" cap="none" normalizeH="0" baseline="0" dirty="0">
                <a:ln>
                  <a:noFill/>
                </a:ln>
                <a:solidFill>
                  <a:schemeClr val="bg2"/>
                </a:solidFill>
                <a:effectLst/>
                <a:latin typeface="Times New Roman" pitchFamily="18" charset="0"/>
                <a:ea typeface="Times New Roman" pitchFamily="18" charset="0"/>
                <a:cs typeface="Times New Roman" pitchFamily="18" charset="0"/>
              </a:rPr>
              <a:t>Pilis bija askētiski cietokšņi, kas gan vizuāli, gan funkcionāli atbilda apzīmējumam </a:t>
            </a:r>
          </a:p>
          <a:p>
            <a:pPr marL="0" marR="0" lvl="0" indent="0" algn="ctr" defTabSz="914400" rtl="0" eaLnBrk="1" fontAlgn="base" latinLnBrk="0" hangingPunct="1">
              <a:lnSpc>
                <a:spcPct val="150000"/>
              </a:lnSpc>
              <a:spcBef>
                <a:spcPct val="0"/>
              </a:spcBef>
              <a:spcAft>
                <a:spcPct val="0"/>
              </a:spcAft>
              <a:buClrTx/>
              <a:buSzTx/>
              <a:buFontTx/>
              <a:buNone/>
              <a:tabLst/>
            </a:pPr>
            <a:r>
              <a:rPr kumimoji="0" lang="lv-LV" b="0" i="0" u="none" strike="noStrike" cap="none" normalizeH="0" baseline="0" dirty="0">
                <a:ln>
                  <a:noFill/>
                </a:ln>
                <a:solidFill>
                  <a:schemeClr val="bg2"/>
                </a:solidFill>
                <a:effectLst/>
                <a:latin typeface="Times New Roman" pitchFamily="18" charset="0"/>
                <a:ea typeface="Times New Roman" pitchFamily="18" charset="0"/>
                <a:cs typeface="Times New Roman" pitchFamily="18" charset="0"/>
              </a:rPr>
              <a:t>"bruņots klosteris". </a:t>
            </a:r>
          </a:p>
          <a:p>
            <a:pPr marL="0" marR="0" lvl="0" indent="0" algn="ctr" defTabSz="914400" rtl="0" eaLnBrk="1" fontAlgn="base" latinLnBrk="0" hangingPunct="1">
              <a:lnSpc>
                <a:spcPct val="150000"/>
              </a:lnSpc>
              <a:spcBef>
                <a:spcPct val="0"/>
              </a:spcBef>
              <a:spcAft>
                <a:spcPct val="0"/>
              </a:spcAft>
              <a:buClrTx/>
              <a:buSzTx/>
              <a:buFontTx/>
              <a:buNone/>
              <a:tabLst/>
            </a:pPr>
            <a:r>
              <a:rPr kumimoji="0" lang="lv-LV" b="0" i="0" u="none" strike="noStrike" cap="none" normalizeH="0" baseline="0" dirty="0">
                <a:ln>
                  <a:noFill/>
                </a:ln>
                <a:solidFill>
                  <a:schemeClr val="bg2"/>
                </a:solidFill>
                <a:effectLst/>
                <a:latin typeface="Times New Roman" pitchFamily="18" charset="0"/>
                <a:ea typeface="Times New Roman" pitchFamily="18" charset="0"/>
                <a:cs typeface="Times New Roman" pitchFamily="18" charset="0"/>
              </a:rPr>
              <a:t>Latvijas teritorijā lielākie no tiem atradās Cēsīs, Rīgā un Kuldīgā.</a:t>
            </a:r>
            <a:endParaRPr kumimoji="0" lang="lv-LV" b="0" i="0" u="none" strike="noStrike" cap="none" normalizeH="0" baseline="0" dirty="0">
              <a:ln>
                <a:noFill/>
              </a:ln>
              <a:solidFill>
                <a:schemeClr val="bg2"/>
              </a:solidFill>
              <a:effectLst/>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396B11FC-6306-EBC1-4D11-9CA1230283EE}"/>
              </a:ext>
            </a:extLst>
          </p:cNvPr>
          <p:cNvPicPr>
            <a:picLocks noChangeAspect="1"/>
          </p:cNvPicPr>
          <p:nvPr/>
        </p:nvPicPr>
        <p:blipFill>
          <a:blip r:embed="rId2"/>
          <a:stretch>
            <a:fillRect/>
          </a:stretch>
        </p:blipFill>
        <p:spPr>
          <a:xfrm>
            <a:off x="1068809" y="646331"/>
            <a:ext cx="7006379" cy="5400600"/>
          </a:xfrm>
          <a:prstGeom prst="ellipse">
            <a:avLst/>
          </a:prstGeom>
          <a:ln>
            <a:noFill/>
          </a:ln>
          <a:effectLst>
            <a:softEdge rad="112500"/>
          </a:effectLst>
        </p:spPr>
      </p:pic>
      <p:sp>
        <p:nvSpPr>
          <p:cNvPr id="8" name="TextBox 7">
            <a:extLst>
              <a:ext uri="{FF2B5EF4-FFF2-40B4-BE49-F238E27FC236}">
                <a16:creationId xmlns:a16="http://schemas.microsoft.com/office/drawing/2014/main" id="{401A677C-4CD6-A516-449C-8DAF74EB01F9}"/>
              </a:ext>
            </a:extLst>
          </p:cNvPr>
          <p:cNvSpPr txBox="1"/>
          <p:nvPr/>
        </p:nvSpPr>
        <p:spPr>
          <a:xfrm>
            <a:off x="539551" y="0"/>
            <a:ext cx="8064896" cy="646331"/>
          </a:xfrm>
          <a:prstGeom prst="rect">
            <a:avLst/>
          </a:prstGeom>
          <a:noFill/>
        </p:spPr>
        <p:txBody>
          <a:bodyPr wrap="square">
            <a:spAutoFit/>
          </a:bodyPr>
          <a:lstStyle/>
          <a:p>
            <a:pPr algn="ctr"/>
            <a:r>
              <a:rPr kumimoji="0" lang="lv-LV" sz="1800" b="0" i="0" u="none" strike="noStrike" kern="1200" cap="none" spc="0" normalizeH="0" baseline="0" noProof="0" dirty="0">
                <a:ln>
                  <a:noFill/>
                </a:ln>
                <a:solidFill>
                  <a:srgbClr val="444D26">
                    <a:lumMod val="75000"/>
                  </a:srgbClr>
                </a:solidFill>
                <a:effectLst/>
                <a:uLnTx/>
                <a:uFillTx/>
                <a:latin typeface="Times New Roman" panose="02020603050405020304" pitchFamily="18" charset="0"/>
                <a:cs typeface="Times New Roman" panose="02020603050405020304" pitchFamily="18" charset="0"/>
              </a:rPr>
              <a:t>Sadalot kuršu zemi </a:t>
            </a:r>
            <a:r>
              <a:rPr kumimoji="0" lang="lv-LV" sz="1800" b="0" i="0" u="none" strike="noStrike" kern="1200" cap="none" spc="0" normalizeH="0" baseline="0" noProof="0" dirty="0" err="1">
                <a:ln>
                  <a:noFill/>
                </a:ln>
                <a:solidFill>
                  <a:srgbClr val="444D26">
                    <a:lumMod val="75000"/>
                  </a:srgbClr>
                </a:solidFill>
                <a:effectLst/>
                <a:uLnTx/>
                <a:uFillTx/>
                <a:latin typeface="Times New Roman" panose="02020603050405020304" pitchFamily="18" charset="0"/>
                <a:cs typeface="Times New Roman" panose="02020603050405020304" pitchFamily="18" charset="0"/>
              </a:rPr>
              <a:t>Ventavu</a:t>
            </a:r>
            <a:r>
              <a:rPr kumimoji="0" lang="lv-LV" sz="1800" b="0" i="0" u="none" strike="noStrike" kern="1200" cap="none" spc="0" normalizeH="0" baseline="0" noProof="0" dirty="0">
                <a:ln>
                  <a:noFill/>
                </a:ln>
                <a:solidFill>
                  <a:srgbClr val="444D26">
                    <a:lumMod val="75000"/>
                  </a:srgbClr>
                </a:solidFill>
                <a:effectLst/>
                <a:uLnTx/>
                <a:uFillTx/>
                <a:latin typeface="Times New Roman" panose="02020603050405020304" pitchFamily="18" charset="0"/>
                <a:cs typeface="Times New Roman" panose="02020603050405020304" pitchFamily="18" charset="0"/>
              </a:rPr>
              <a:t>, ordenis ieguva 2/3 tās zemju. </a:t>
            </a:r>
          </a:p>
          <a:p>
            <a:pPr algn="ctr"/>
            <a:r>
              <a:rPr kumimoji="0" lang="lv-LV" sz="1800" b="0" i="0" u="none" strike="noStrike" kern="1200" cap="none" spc="0" normalizeH="0" baseline="0" noProof="0" dirty="0">
                <a:ln>
                  <a:noFill/>
                </a:ln>
                <a:solidFill>
                  <a:srgbClr val="444D26">
                    <a:lumMod val="75000"/>
                  </a:srgbClr>
                </a:solidFill>
                <a:effectLst/>
                <a:uLnTx/>
                <a:uFillTx/>
                <a:latin typeface="Times New Roman" panose="02020603050405020304" pitchFamily="18" charset="0"/>
                <a:cs typeface="Times New Roman" panose="02020603050405020304" pitchFamily="18" charset="0"/>
              </a:rPr>
              <a:t>Ventspils </a:t>
            </a:r>
            <a:r>
              <a:rPr kumimoji="0" lang="lv-LV" sz="1800" b="0" i="0" u="none" strike="noStrike" kern="1200" cap="none" spc="0" normalizeH="0" baseline="0" noProof="0" dirty="0" err="1">
                <a:ln>
                  <a:noFill/>
                </a:ln>
                <a:solidFill>
                  <a:srgbClr val="444D26">
                    <a:lumMod val="75000"/>
                  </a:srgbClr>
                </a:solidFill>
                <a:effectLst/>
                <a:uLnTx/>
                <a:uFillTx/>
                <a:latin typeface="Times New Roman" panose="02020603050405020304" pitchFamily="18" charset="0"/>
                <a:cs typeface="Times New Roman" panose="02020603050405020304" pitchFamily="18" charset="0"/>
              </a:rPr>
              <a:t>komtureja</a:t>
            </a:r>
            <a:r>
              <a:rPr kumimoji="0" lang="lv-LV" sz="1800" b="0" i="0" u="none" strike="noStrike" kern="1200" cap="none" spc="0" normalizeH="0" baseline="0" noProof="0" dirty="0">
                <a:ln>
                  <a:noFill/>
                </a:ln>
                <a:solidFill>
                  <a:srgbClr val="444D26">
                    <a:lumMod val="75000"/>
                  </a:srgbClr>
                </a:solidFill>
                <a:effectLst/>
                <a:uLnTx/>
                <a:uFillTx/>
                <a:latin typeface="Times New Roman" panose="02020603050405020304" pitchFamily="18" charset="0"/>
                <a:cs typeface="Times New Roman" panose="02020603050405020304" pitchFamily="18" charset="0"/>
              </a:rPr>
              <a:t> aizņēma  500 km2</a:t>
            </a:r>
            <a:endParaRPr lang="lv-LV"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799F48-C0A6-2267-966C-F4D22621FF5F}"/>
              </a:ext>
            </a:extLst>
          </p:cNvPr>
          <p:cNvSpPr txBox="1"/>
          <p:nvPr/>
        </p:nvSpPr>
        <p:spPr>
          <a:xfrm>
            <a:off x="611560" y="6046931"/>
            <a:ext cx="8352927" cy="646331"/>
          </a:xfrm>
          <a:prstGeom prst="rect">
            <a:avLst/>
          </a:prstGeom>
          <a:noFill/>
        </p:spPr>
        <p:txBody>
          <a:bodyPr wrap="square">
            <a:spAutoFit/>
          </a:bodyPr>
          <a:lstStyle/>
          <a:p>
            <a:pPr algn="ctr"/>
            <a:r>
              <a:rPr lang="lv-LV" dirty="0">
                <a:solidFill>
                  <a:schemeClr val="bg1"/>
                </a:solidFill>
                <a:latin typeface="Times New Roman" pitchFamily="18" charset="0"/>
                <a:cs typeface="Times New Roman" pitchFamily="18" charset="0"/>
              </a:rPr>
              <a:t>1290.gadā Vācu ordeņa mestrs Livonijā </a:t>
            </a:r>
            <a:r>
              <a:rPr lang="lv-LV" dirty="0" err="1">
                <a:solidFill>
                  <a:schemeClr val="bg1"/>
                </a:solidFill>
                <a:latin typeface="Times New Roman" pitchFamily="18" charset="0"/>
                <a:cs typeface="Times New Roman" pitchFamily="18" charset="0"/>
              </a:rPr>
              <a:t>Halts</a:t>
            </a:r>
            <a:r>
              <a:rPr lang="lv-LV" dirty="0">
                <a:solidFill>
                  <a:schemeClr val="bg1"/>
                </a:solidFill>
                <a:latin typeface="Times New Roman" pitchFamily="18" charset="0"/>
                <a:cs typeface="Times New Roman" pitchFamily="18" charset="0"/>
              </a:rPr>
              <a:t> nosaka ienākumus Kuldīgas un Ventspils pilīm. Pirmo reizi minēta Livonijas ordeņa pils Ventspilī</a:t>
            </a:r>
            <a:r>
              <a:rPr lang="lv-LV" dirty="0">
                <a:solidFill>
                  <a:srgbClr val="444D26"/>
                </a:solidFill>
                <a:latin typeface="Times New Roman" pitchFamily="18" charset="0"/>
                <a:cs typeface="Times New Roman" pitchFamily="18" charset="0"/>
              </a:rPr>
              <a:t>.</a:t>
            </a:r>
            <a:endParaRPr lang="lv-LV"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5" name="Satura vietturis 4" descr="Attēls, kurā ir sniegs, ēka, ārpus telpām, sasalšana&#10;&#10;Mākslīgā intelekta ģenerētais saturs var būt nepareizs.">
            <a:extLst>
              <a:ext uri="{FF2B5EF4-FFF2-40B4-BE49-F238E27FC236}">
                <a16:creationId xmlns:a16="http://schemas.microsoft.com/office/drawing/2014/main" id="{AD394F85-482B-FB23-2395-CD559DECD6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3734" y="1556792"/>
            <a:ext cx="6480720" cy="5184576"/>
          </a:xfrm>
          <a:prstGeom prst="rect">
            <a:avLst/>
          </a:prstGeom>
          <a:ln>
            <a:noFill/>
          </a:ln>
          <a:effectLst>
            <a:softEdge rad="112500"/>
          </a:effectLst>
        </p:spPr>
      </p:pic>
      <p:sp>
        <p:nvSpPr>
          <p:cNvPr id="7" name="TextBox 6">
            <a:extLst>
              <a:ext uri="{FF2B5EF4-FFF2-40B4-BE49-F238E27FC236}">
                <a16:creationId xmlns:a16="http://schemas.microsoft.com/office/drawing/2014/main" id="{25BAF9AA-9F43-9227-FCD6-EF290DC3BE0D}"/>
              </a:ext>
            </a:extLst>
          </p:cNvPr>
          <p:cNvSpPr txBox="1"/>
          <p:nvPr/>
        </p:nvSpPr>
        <p:spPr>
          <a:xfrm>
            <a:off x="29546" y="332656"/>
            <a:ext cx="3822374" cy="4809330"/>
          </a:xfrm>
          <a:prstGeom prst="rect">
            <a:avLst/>
          </a:prstGeom>
          <a:noFill/>
        </p:spPr>
        <p:txBody>
          <a:bodyPr wrap="square">
            <a:spAutoFit/>
          </a:bodyPr>
          <a:lstStyle/>
          <a:p>
            <a:pPr algn="ctr">
              <a:lnSpc>
                <a:spcPct val="107000"/>
              </a:lnSpc>
              <a:spcAft>
                <a:spcPts val="800"/>
              </a:spcAft>
              <a:buNone/>
            </a:pPr>
            <a:r>
              <a:rPr lang="lv-LV" sz="16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1442.gada </a:t>
            </a:r>
            <a:r>
              <a:rPr lang="lv-LV" sz="1600" b="1"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vizitācija</a:t>
            </a:r>
            <a:r>
              <a:rPr lang="lv-LV" sz="16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p>
          <a:p>
            <a:pPr algn="ctr">
              <a:lnSpc>
                <a:spcPct val="107000"/>
              </a:lnSpc>
              <a:spcAft>
                <a:spcPts val="800"/>
              </a:spcAft>
              <a:buNone/>
            </a:pPr>
            <a:endParaRPr lang="lv-LV" sz="16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Komturs</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 Hermanis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Zēvinghūzens</a:t>
            </a:r>
            <a:endPar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Vecais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komturs</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Hinriks</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Zēvinghūzens</a:t>
            </a:r>
            <a:endPar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Komtura</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vietnieks –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Hinriks</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Vedege</a:t>
            </a:r>
            <a:endPar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Goderts</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no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Bahemas</a:t>
            </a:r>
            <a:endPar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Zvejas pārzinis – Bruno no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Engernas</a:t>
            </a:r>
            <a:endPar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Lauksaimniecības pārzinis jeb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drosts</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Hinriks</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Mouve</a:t>
            </a:r>
            <a:b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br>
            <a:endPar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Priesterbrālis</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Nikolajs</a:t>
            </a:r>
          </a:p>
          <a:p>
            <a:pPr>
              <a:lnSpc>
                <a:spcPct val="107000"/>
              </a:lnSpc>
              <a:spcAft>
                <a:spcPts val="800"/>
              </a:spcAft>
            </a:pPr>
            <a:endPar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50000"/>
              </a:lnSpc>
              <a:spcAft>
                <a:spcPts val="800"/>
              </a:spcAft>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Katrs no viņiem uzturēja noteiktu skaitu kara zirgu un bruņu komplektu kara gadījumā</a:t>
            </a:r>
            <a:r>
              <a:rPr lang="lv-LV"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CCE1786E-9F2E-A19F-8DC5-D5403B509BAF}"/>
              </a:ext>
            </a:extLst>
          </p:cNvPr>
          <p:cNvSpPr txBox="1"/>
          <p:nvPr/>
        </p:nvSpPr>
        <p:spPr>
          <a:xfrm>
            <a:off x="7020272" y="6519446"/>
            <a:ext cx="1872208" cy="338554"/>
          </a:xfrm>
          <a:prstGeom prst="rect">
            <a:avLst/>
          </a:prstGeom>
          <a:noFill/>
        </p:spPr>
        <p:txBody>
          <a:bodyPr wrap="square">
            <a:spAutoFit/>
          </a:bodyPr>
          <a:lstStyle/>
          <a:p>
            <a:r>
              <a:rPr lang="lv-LV" sz="1600" dirty="0">
                <a:solidFill>
                  <a:prstClr val="black"/>
                </a:solidFill>
                <a:latin typeface="Times New Roman" panose="02020603050405020304" pitchFamily="18" charset="0"/>
                <a:cs typeface="Times New Roman" panose="02020603050405020304" pitchFamily="18" charset="0"/>
              </a:rPr>
              <a:t>Ventspils pils 16.gs.</a:t>
            </a:r>
            <a:endParaRPr lang="lv-LV" dirty="0"/>
          </a:p>
        </p:txBody>
      </p:sp>
    </p:spTree>
    <p:extLst>
      <p:ext uri="{BB962C8B-B14F-4D97-AF65-F5344CB8AC3E}">
        <p14:creationId xmlns:p14="http://schemas.microsoft.com/office/powerpoint/2010/main" val="1026527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2">
            <a:extLst>
              <a:ext uri="{FF2B5EF4-FFF2-40B4-BE49-F238E27FC236}">
                <a16:creationId xmlns:a16="http://schemas.microsoft.com/office/drawing/2014/main" id="{9F5EBB71-CE85-9A4D-8AE7-1C8B1B9FF3B9}"/>
              </a:ext>
            </a:extLst>
          </p:cNvPr>
          <p:cNvSpPr>
            <a:spLocks noGrp="1"/>
          </p:cNvSpPr>
          <p:nvPr>
            <p:ph type="title"/>
          </p:nvPr>
        </p:nvSpPr>
        <p:spPr>
          <a:xfrm>
            <a:off x="2123728" y="476672"/>
            <a:ext cx="4896544" cy="324272"/>
          </a:xfrm>
        </p:spPr>
        <p:txBody>
          <a:bodyPr>
            <a:normAutofit fontScale="90000"/>
          </a:bodyPr>
          <a:lstStyle/>
          <a:p>
            <a:r>
              <a:rPr lang="lv-LV" dirty="0"/>
              <a:t>Krusta kari 11.-13.gs.</a:t>
            </a:r>
          </a:p>
        </p:txBody>
      </p:sp>
      <p:pic>
        <p:nvPicPr>
          <p:cNvPr id="11" name="Attēls 10">
            <a:extLst>
              <a:ext uri="{FF2B5EF4-FFF2-40B4-BE49-F238E27FC236}">
                <a16:creationId xmlns:a16="http://schemas.microsoft.com/office/drawing/2014/main" id="{50CA3B4A-557B-D8CB-9815-B5FD5B586F2A}"/>
              </a:ext>
            </a:extLst>
          </p:cNvPr>
          <p:cNvPicPr>
            <a:picLocks noChangeAspect="1"/>
          </p:cNvPicPr>
          <p:nvPr/>
        </p:nvPicPr>
        <p:blipFill>
          <a:blip r:embed="rId2"/>
          <a:stretch>
            <a:fillRect/>
          </a:stretch>
        </p:blipFill>
        <p:spPr>
          <a:xfrm>
            <a:off x="461962" y="1200150"/>
            <a:ext cx="8220075" cy="4457700"/>
          </a:xfrm>
          <a:prstGeom prst="rect">
            <a:avLst/>
          </a:prstGeom>
        </p:spPr>
      </p:pic>
    </p:spTree>
    <p:extLst>
      <p:ext uri="{BB962C8B-B14F-4D97-AF65-F5344CB8AC3E}">
        <p14:creationId xmlns:p14="http://schemas.microsoft.com/office/powerpoint/2010/main" val="1332320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756320"/>
          </a:xfrm>
        </p:spPr>
        <p:txBody>
          <a:bodyPr/>
          <a:lstStyle/>
          <a:p>
            <a:r>
              <a:rPr lang="lv-LV" dirty="0">
                <a:solidFill>
                  <a:schemeClr val="tx1">
                    <a:lumMod val="50000"/>
                  </a:schemeClr>
                </a:solidFill>
              </a:rPr>
              <a:t>Brāļa bruņinieka apbruņojums</a:t>
            </a:r>
          </a:p>
        </p:txBody>
      </p:sp>
      <p:sp>
        <p:nvSpPr>
          <p:cNvPr id="63489" name="Rectangle 1"/>
          <p:cNvSpPr>
            <a:spLocks noChangeArrowheads="1"/>
          </p:cNvSpPr>
          <p:nvPr/>
        </p:nvSpPr>
        <p:spPr bwMode="auto">
          <a:xfrm>
            <a:off x="683568" y="1052736"/>
            <a:ext cx="3024336" cy="54425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zobens</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vairogs</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šķēps</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pīķis</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šaujamais stops un loks</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bruņas</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plecu popējumi</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ceļu aizsargi</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bruņu cepure</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bruņu cimdi</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dažādas ādas jostas, </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pieši</a:t>
            </a:r>
            <a:endParaRPr kumimoji="0" lang="lv-LV"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lv-LV" b="0" i="0" u="none" strike="noStrike" cap="none" normalizeH="0" baseline="0" dirty="0">
                <a:ln>
                  <a:noFill/>
                </a:ln>
                <a:solidFill>
                  <a:srgbClr val="4A442A"/>
                </a:solidFill>
                <a:effectLst/>
                <a:latin typeface="Arial" pitchFamily="34" charset="0"/>
                <a:ea typeface="Calibri" pitchFamily="34" charset="0"/>
                <a:cs typeface="Times New Roman" pitchFamily="18" charset="0"/>
              </a:rPr>
              <a:t>kara zirgi -2-4 gab.</a:t>
            </a:r>
            <a:endParaRPr kumimoji="0" lang="lv-LV" b="0" i="0" u="none" strike="noStrike" cap="none" normalizeH="0" baseline="0" dirty="0">
              <a:ln>
                <a:noFill/>
              </a:ln>
              <a:solidFill>
                <a:schemeClr val="tx1"/>
              </a:solidFill>
              <a:effectLst/>
              <a:latin typeface="Arial" pitchFamily="34" charset="0"/>
              <a:cs typeface="Arial" pitchFamily="34" charset="0"/>
            </a:endParaRPr>
          </a:p>
        </p:txBody>
      </p:sp>
      <p:pic>
        <p:nvPicPr>
          <p:cNvPr id="63492" name="Picture 4" descr="C:\Users\Mara\Desktop\ordenis\Teutonic_Knight_by_Duffield03.jpg"/>
          <p:cNvPicPr>
            <a:picLocks noChangeAspect="1" noChangeArrowheads="1"/>
          </p:cNvPicPr>
          <p:nvPr/>
        </p:nvPicPr>
        <p:blipFill>
          <a:blip r:embed="rId2" cstate="print"/>
          <a:srcRect/>
          <a:stretch>
            <a:fillRect/>
          </a:stretch>
        </p:blipFill>
        <p:spPr bwMode="auto">
          <a:xfrm>
            <a:off x="4932040" y="859465"/>
            <a:ext cx="3600400" cy="599853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Attēls 5">
            <a:extLst>
              <a:ext uri="{FF2B5EF4-FFF2-40B4-BE49-F238E27FC236}">
                <a16:creationId xmlns:a16="http://schemas.microsoft.com/office/drawing/2014/main" id="{EC6089EE-159A-E5F9-3770-2BCCAD787968}"/>
              </a:ext>
            </a:extLst>
          </p:cNvPr>
          <p:cNvPicPr>
            <a:picLocks noChangeAspect="1"/>
          </p:cNvPicPr>
          <p:nvPr/>
        </p:nvPicPr>
        <p:blipFill>
          <a:blip r:embed="rId3"/>
          <a:stretch>
            <a:fillRect/>
          </a:stretch>
        </p:blipFill>
        <p:spPr>
          <a:xfrm>
            <a:off x="3419872" y="3058092"/>
            <a:ext cx="5724128" cy="3816085"/>
          </a:xfrm>
          <a:prstGeom prst="ellipse">
            <a:avLst/>
          </a:prstGeom>
          <a:ln>
            <a:noFill/>
          </a:ln>
          <a:effectLst>
            <a:softEdge rad="112500"/>
          </a:effectLst>
        </p:spPr>
      </p:pic>
      <p:sp>
        <p:nvSpPr>
          <p:cNvPr id="3" name="Virsraksts 2">
            <a:extLst>
              <a:ext uri="{FF2B5EF4-FFF2-40B4-BE49-F238E27FC236}">
                <a16:creationId xmlns:a16="http://schemas.microsoft.com/office/drawing/2014/main" id="{C82481D6-5CCA-0244-C3AF-A0391DF49EC7}"/>
              </a:ext>
            </a:extLst>
          </p:cNvPr>
          <p:cNvSpPr>
            <a:spLocks noGrp="1"/>
          </p:cNvSpPr>
          <p:nvPr>
            <p:ph type="title"/>
          </p:nvPr>
        </p:nvSpPr>
        <p:spPr>
          <a:xfrm>
            <a:off x="457200" y="152400"/>
            <a:ext cx="8229600" cy="900336"/>
          </a:xfrm>
        </p:spPr>
        <p:txBody>
          <a:bodyPr/>
          <a:lstStyle/>
          <a:p>
            <a:r>
              <a:rPr lang="lv-LV" dirty="0">
                <a:solidFill>
                  <a:schemeClr val="bg1"/>
                </a:solidFill>
                <a:latin typeface="Times New Roman" panose="02020603050405020304" pitchFamily="18" charset="0"/>
                <a:cs typeface="Times New Roman" panose="02020603050405020304" pitchFamily="18" charset="0"/>
              </a:rPr>
              <a:t>Saimniecība</a:t>
            </a:r>
          </a:p>
        </p:txBody>
      </p:sp>
      <p:sp>
        <p:nvSpPr>
          <p:cNvPr id="5" name="TextBox 4">
            <a:extLst>
              <a:ext uri="{FF2B5EF4-FFF2-40B4-BE49-F238E27FC236}">
                <a16:creationId xmlns:a16="http://schemas.microsoft.com/office/drawing/2014/main" id="{36EB0ABB-FB04-6A7D-8062-07BA5AE9B474}"/>
              </a:ext>
            </a:extLst>
          </p:cNvPr>
          <p:cNvSpPr txBox="1"/>
          <p:nvPr/>
        </p:nvSpPr>
        <p:spPr>
          <a:xfrm>
            <a:off x="179512" y="2684465"/>
            <a:ext cx="5166320" cy="3998659"/>
          </a:xfrm>
          <a:prstGeom prst="rect">
            <a:avLst/>
          </a:prstGeom>
          <a:noFill/>
        </p:spPr>
        <p:txBody>
          <a:bodyPr wrap="square">
            <a:spAutoFit/>
          </a:bodyPr>
          <a:lstStyle/>
          <a:p>
            <a:pPr algn="just">
              <a:lnSpc>
                <a:spcPct val="107000"/>
              </a:lnSpc>
              <a:spcAft>
                <a:spcPts val="800"/>
              </a:spcAft>
              <a:buNone/>
            </a:pPr>
            <a:r>
              <a:rPr lang="lv-LV" sz="16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Pēc 1442.gada janvāra </a:t>
            </a:r>
            <a:r>
              <a:rPr lang="lv-LV" sz="1600" b="1"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vizitācijas</a:t>
            </a:r>
            <a:r>
              <a:rPr lang="lv-LV" sz="16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datiem pilī glabājās:</a:t>
            </a:r>
            <a:endPar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7000"/>
              </a:lnSpc>
              <a:spcAft>
                <a:spcPts val="800"/>
              </a:spcAft>
              <a:buNone/>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4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lasti</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miltu (8 tonnas – 8000kg)</a:t>
            </a:r>
          </a:p>
          <a:p>
            <a:pPr algn="just">
              <a:lnSpc>
                <a:spcPct val="107000"/>
              </a:lnSpc>
              <a:spcAft>
                <a:spcPts val="800"/>
              </a:spcAft>
              <a:buNone/>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6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lasti</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samalta un nemalta iesala (12 tonnas jeb 12 000kg)</a:t>
            </a:r>
          </a:p>
          <a:p>
            <a:pPr algn="just">
              <a:lnSpc>
                <a:spcPct val="107000"/>
              </a:lnSpc>
              <a:spcAft>
                <a:spcPts val="800"/>
              </a:spcAft>
              <a:buNone/>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8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lasti</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rudzu (16 tonnas)</a:t>
            </a:r>
          </a:p>
          <a:p>
            <a:pPr algn="just">
              <a:lnSpc>
                <a:spcPct val="107000"/>
              </a:lnSpc>
              <a:spcAft>
                <a:spcPts val="800"/>
              </a:spcAft>
              <a:buNone/>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7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lasti</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miežu (14 tonnas)</a:t>
            </a:r>
          </a:p>
          <a:p>
            <a:pPr algn="just">
              <a:lnSpc>
                <a:spcPct val="107000"/>
              </a:lnSpc>
              <a:spcAft>
                <a:spcPts val="800"/>
              </a:spcAft>
              <a:buNone/>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5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lasti</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auzu (10 tonnas)</a:t>
            </a:r>
          </a:p>
          <a:p>
            <a:pPr algn="just">
              <a:lnSpc>
                <a:spcPct val="107000"/>
              </a:lnSpc>
              <a:spcAft>
                <a:spcPts val="800"/>
              </a:spcAft>
              <a:buNone/>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25 cūku gaļa</a:t>
            </a:r>
          </a:p>
          <a:p>
            <a:pPr algn="just">
              <a:lnSpc>
                <a:spcPct val="107000"/>
              </a:lnSpc>
              <a:spcAft>
                <a:spcPts val="800"/>
              </a:spcAft>
              <a:buNone/>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30 liellopi – žāvēti un sālīti</a:t>
            </a:r>
          </a:p>
          <a:p>
            <a:pPr algn="just">
              <a:lnSpc>
                <a:spcPct val="107000"/>
              </a:lnSpc>
              <a:spcAft>
                <a:spcPts val="800"/>
              </a:spcAft>
              <a:buNone/>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50 aitas – žāvētas un sālītas</a:t>
            </a:r>
          </a:p>
          <a:p>
            <a:pPr algn="just">
              <a:lnSpc>
                <a:spcPct val="107000"/>
              </a:lnSpc>
              <a:spcAft>
                <a:spcPts val="800"/>
              </a:spcAft>
              <a:buNone/>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1 </a:t>
            </a:r>
            <a:r>
              <a:rPr lang="lv-LV" sz="16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lasts</a:t>
            </a: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 ap 2000 kg sālītu zivju</a:t>
            </a:r>
          </a:p>
          <a:p>
            <a:pPr algn="just">
              <a:lnSpc>
                <a:spcPct val="107000"/>
              </a:lnSpc>
              <a:spcAft>
                <a:spcPts val="800"/>
              </a:spcAft>
            </a:pPr>
            <a:r>
              <a:rPr lang="lv-LV" sz="16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Žāvētas un kaltētas zivis – pietikšot līdz Vasarsvētkiem.</a:t>
            </a:r>
          </a:p>
        </p:txBody>
      </p:sp>
      <p:sp>
        <p:nvSpPr>
          <p:cNvPr id="4" name="TextBox 3">
            <a:extLst>
              <a:ext uri="{FF2B5EF4-FFF2-40B4-BE49-F238E27FC236}">
                <a16:creationId xmlns:a16="http://schemas.microsoft.com/office/drawing/2014/main" id="{C794EC87-E74C-AB7B-F79A-FBAEEDF63512}"/>
              </a:ext>
            </a:extLst>
          </p:cNvPr>
          <p:cNvSpPr txBox="1"/>
          <p:nvPr/>
        </p:nvSpPr>
        <p:spPr>
          <a:xfrm>
            <a:off x="457200" y="1052736"/>
            <a:ext cx="8229600" cy="880369"/>
          </a:xfrm>
          <a:prstGeom prst="rect">
            <a:avLst/>
          </a:prstGeom>
          <a:noFill/>
        </p:spPr>
        <p:txBody>
          <a:bodyPr wrap="square">
            <a:spAutoFit/>
          </a:bodyPr>
          <a:lstStyle/>
          <a:p>
            <a:pPr>
              <a:lnSpc>
                <a:spcPct val="150000"/>
              </a:lnSpc>
            </a:pPr>
            <a:r>
              <a:rPr lang="lv-LV" dirty="0">
                <a:solidFill>
                  <a:schemeClr val="bg1"/>
                </a:solidFill>
              </a:rPr>
              <a:t>Ventspils </a:t>
            </a:r>
            <a:r>
              <a:rPr lang="lv-LV" dirty="0" err="1">
                <a:solidFill>
                  <a:schemeClr val="bg1"/>
                </a:solidFill>
              </a:rPr>
              <a:t>komtura</a:t>
            </a:r>
            <a:r>
              <a:rPr lang="lv-LV" dirty="0">
                <a:solidFill>
                  <a:schemeClr val="bg1"/>
                </a:solidFill>
              </a:rPr>
              <a:t> muižu saimniecību uzraudzīja muižu pārvaldnieks jeb </a:t>
            </a:r>
            <a:r>
              <a:rPr lang="lv-LV" b="1" dirty="0" err="1">
                <a:solidFill>
                  <a:schemeClr val="bg1"/>
                </a:solidFill>
              </a:rPr>
              <a:t>landknehts</a:t>
            </a:r>
            <a:r>
              <a:rPr lang="lv-LV" b="1" dirty="0">
                <a:solidFill>
                  <a:schemeClr val="bg1"/>
                </a:solidFill>
              </a:rPr>
              <a:t>.</a:t>
            </a:r>
          </a:p>
        </p:txBody>
      </p:sp>
    </p:spTree>
    <p:extLst>
      <p:ext uri="{BB962C8B-B14F-4D97-AF65-F5344CB8AC3E}">
        <p14:creationId xmlns:p14="http://schemas.microsoft.com/office/powerpoint/2010/main" val="2475972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AF8D54-774D-71E5-2E57-D3E97C8BB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09" y="1124744"/>
            <a:ext cx="7836997" cy="532859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9BD025-0FA2-C932-594B-52D83A2BE4C7}"/>
              </a:ext>
            </a:extLst>
          </p:cNvPr>
          <p:cNvSpPr txBox="1"/>
          <p:nvPr/>
        </p:nvSpPr>
        <p:spPr>
          <a:xfrm>
            <a:off x="1331640" y="188640"/>
            <a:ext cx="7001353" cy="584775"/>
          </a:xfrm>
          <a:prstGeom prst="rect">
            <a:avLst/>
          </a:prstGeom>
          <a:noFill/>
        </p:spPr>
        <p:txBody>
          <a:bodyPr wrap="square">
            <a:spAutoFit/>
          </a:bodyPr>
          <a:lstStyle/>
          <a:p>
            <a:r>
              <a:rPr lang="lv-LV"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Vācu ordeņa statūtu grāmata, 14.gs</a:t>
            </a:r>
            <a:endParaRPr lang="lv-LV"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7099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872208"/>
          </a:xfrm>
        </p:spPr>
        <p:txBody>
          <a:bodyPr>
            <a:normAutofit fontScale="90000"/>
          </a:bodyPr>
          <a:lstStyle/>
          <a:p>
            <a:pPr algn="ctr"/>
            <a:br>
              <a:rPr lang="lv-LV" b="1" dirty="0"/>
            </a:br>
            <a:r>
              <a:rPr lang="lv-LV" b="1" dirty="0">
                <a:solidFill>
                  <a:schemeClr val="tx1">
                    <a:lumMod val="50000"/>
                  </a:schemeClr>
                </a:solidFill>
              </a:rPr>
              <a:t>ordeņbrāļu    3   solījumi </a:t>
            </a:r>
            <a:br>
              <a:rPr lang="lv-LV" b="1" dirty="0"/>
            </a:br>
            <a:endParaRPr lang="lv-LV" dirty="0"/>
          </a:p>
        </p:txBody>
      </p:sp>
      <p:sp>
        <p:nvSpPr>
          <p:cNvPr id="4" name="Rectangle 3"/>
          <p:cNvSpPr/>
          <p:nvPr/>
        </p:nvSpPr>
        <p:spPr>
          <a:xfrm>
            <a:off x="611560" y="1844824"/>
            <a:ext cx="7992888" cy="3000821"/>
          </a:xfrm>
          <a:prstGeom prst="rect">
            <a:avLst/>
          </a:prstGeom>
        </p:spPr>
        <p:txBody>
          <a:bodyPr wrap="square">
            <a:spAutoFit/>
          </a:bodyPr>
          <a:lstStyle/>
          <a:p>
            <a:pPr>
              <a:lnSpc>
                <a:spcPct val="150000"/>
              </a:lnSpc>
            </a:pPr>
            <a:r>
              <a:rPr lang="lv-LV" b="1" dirty="0">
                <a:solidFill>
                  <a:schemeClr val="bg1"/>
                </a:solidFill>
              </a:rPr>
              <a:t>šķīstība</a:t>
            </a:r>
            <a:r>
              <a:rPr lang="lv-LV" dirty="0">
                <a:solidFill>
                  <a:schemeClr val="bg1"/>
                </a:solidFill>
              </a:rPr>
              <a:t>  –   bruņinieks pilnībā veltīja sevi Dievam, nevis mīļotajai sievietei un 	  ģimenei;</a:t>
            </a:r>
          </a:p>
          <a:p>
            <a:pPr>
              <a:lnSpc>
                <a:spcPct val="150000"/>
              </a:lnSpc>
            </a:pPr>
            <a:r>
              <a:rPr lang="lv-LV" b="1" dirty="0">
                <a:solidFill>
                  <a:schemeClr val="bg1"/>
                </a:solidFill>
              </a:rPr>
              <a:t>nabadzība</a:t>
            </a:r>
            <a:r>
              <a:rPr lang="lv-LV" dirty="0">
                <a:solidFill>
                  <a:schemeClr val="bg1"/>
                </a:solidFill>
              </a:rPr>
              <a:t> – atteikšanās no jebkāda īpašuma, nevarēja piederēt nekāda 		personīgā manta, nedrīkst uzkrāt bagātības. Viņam ir jārūpējas par 	kopīgo ordeņa bagātību un tā vairošanu. Lādes, kastes ar lietām 	nedrīkstēja būt slēgtas, tām ir jābūt pieejamām visiem</a:t>
            </a:r>
          </a:p>
          <a:p>
            <a:pPr>
              <a:lnSpc>
                <a:spcPct val="150000"/>
              </a:lnSpc>
            </a:pPr>
            <a:r>
              <a:rPr lang="lv-LV" b="1" dirty="0">
                <a:solidFill>
                  <a:schemeClr val="bg1"/>
                </a:solidFill>
              </a:rPr>
              <a:t>paklausība</a:t>
            </a:r>
            <a:r>
              <a:rPr lang="lv-LV" dirty="0">
                <a:solidFill>
                  <a:schemeClr val="bg1"/>
                </a:solidFill>
              </a:rPr>
              <a:t> – savas gribas pakārtošana ordeņa interesēm.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543400" y="548680"/>
            <a:ext cx="4248472" cy="5866350"/>
          </a:xfrm>
          <a:prstGeom prst="rect">
            <a:avLst/>
          </a:prstGeom>
        </p:spPr>
        <p:txBody>
          <a:bodyPr wrap="square">
            <a:spAutoFit/>
          </a:bodyPr>
          <a:lstStyle/>
          <a:p>
            <a:pPr algn="ctr">
              <a:lnSpc>
                <a:spcPct val="150000"/>
              </a:lnSpc>
            </a:pPr>
            <a:r>
              <a:rPr lang="lv-LV" dirty="0">
                <a:solidFill>
                  <a:schemeClr val="bg1"/>
                </a:solidFill>
              </a:rPr>
              <a:t>“Viņi valkā to, ko viņiem dod, un neuzdrošinās uzvilkt vai ēst jebko, kas nāk no citturienes. Tādējādi viņi izvairās no jebkādām pārmērībām apģērbā un ēdienā un ir mierā ar pašu nepieciešamāko. </a:t>
            </a:r>
          </a:p>
          <a:p>
            <a:pPr algn="ctr">
              <a:lnSpc>
                <a:spcPct val="150000"/>
              </a:lnSpc>
            </a:pPr>
            <a:r>
              <a:rPr lang="lv-LV" dirty="0">
                <a:solidFill>
                  <a:schemeClr val="bg1"/>
                </a:solidFill>
              </a:rPr>
              <a:t>Viņi dzīvo kā brāļi līksmā un skaidrā sabiedrībā, bez sievām un bērniem.</a:t>
            </a:r>
          </a:p>
          <a:p>
            <a:pPr algn="ctr">
              <a:lnSpc>
                <a:spcPct val="150000"/>
              </a:lnSpc>
            </a:pPr>
            <a:r>
              <a:rPr lang="lv-LV" dirty="0">
                <a:solidFill>
                  <a:schemeClr val="bg1"/>
                </a:solidFill>
              </a:rPr>
              <a:t>Lai nekā netrūktu viņu evaņģēliskajā pilnībā, viņi uz dzīvi apmetas kopīgi kā viena ģimene, neturot nekādu personisko īpašumu, </a:t>
            </a:r>
          </a:p>
          <a:p>
            <a:pPr algn="ctr">
              <a:lnSpc>
                <a:spcPct val="150000"/>
              </a:lnSpc>
            </a:pPr>
            <a:r>
              <a:rPr lang="lv-LV" dirty="0">
                <a:solidFill>
                  <a:schemeClr val="bg1"/>
                </a:solidFill>
              </a:rPr>
              <a:t>neviens neseko paša gribai, bet cenšas sekot komandierim….</a:t>
            </a:r>
          </a:p>
        </p:txBody>
      </p:sp>
      <p:pic>
        <p:nvPicPr>
          <p:cNvPr id="55300" name="Picture 4" descr="http://www.bildites.lv/images/okm4eny06xr50gr5pb.jpg"/>
          <p:cNvPicPr>
            <a:picLocks noChangeAspect="1" noChangeArrowheads="1"/>
          </p:cNvPicPr>
          <p:nvPr/>
        </p:nvPicPr>
        <p:blipFill>
          <a:blip r:embed="rId3" cstate="print"/>
          <a:srcRect/>
          <a:stretch>
            <a:fillRect/>
          </a:stretch>
        </p:blipFill>
        <p:spPr bwMode="auto">
          <a:xfrm>
            <a:off x="323528" y="548680"/>
            <a:ext cx="4133850" cy="5905501"/>
          </a:xfrm>
          <a:prstGeom prst="rect">
            <a:avLst/>
          </a:prstGeom>
          <a:ln>
            <a:noFill/>
          </a:ln>
          <a:effectLst>
            <a:softEdge rad="112500"/>
          </a:effectLst>
        </p:spPr>
      </p:pic>
      <p:sp>
        <p:nvSpPr>
          <p:cNvPr id="3" name="TextBox 2">
            <a:extLst>
              <a:ext uri="{FF2B5EF4-FFF2-40B4-BE49-F238E27FC236}">
                <a16:creationId xmlns:a16="http://schemas.microsoft.com/office/drawing/2014/main" id="{45980140-AE5C-0C56-BED0-756A7B15B351}"/>
              </a:ext>
            </a:extLst>
          </p:cNvPr>
          <p:cNvSpPr txBox="1"/>
          <p:nvPr/>
        </p:nvSpPr>
        <p:spPr>
          <a:xfrm>
            <a:off x="4686624" y="6568394"/>
            <a:ext cx="4248472" cy="276999"/>
          </a:xfrm>
          <a:prstGeom prst="rect">
            <a:avLst/>
          </a:prstGeom>
          <a:noFill/>
        </p:spPr>
        <p:txBody>
          <a:bodyPr wrap="square">
            <a:spAutoFit/>
          </a:bodyPr>
          <a:lstStyle/>
          <a:p>
            <a:r>
              <a:rPr lang="pt-BR" sz="1200" dirty="0">
                <a:solidFill>
                  <a:schemeClr val="bg1"/>
                </a:solidFill>
              </a:rPr>
              <a:t>Bernards no Klervo </a:t>
            </a:r>
            <a:r>
              <a:rPr lang="lv-LV" sz="1200" dirty="0">
                <a:solidFill>
                  <a:schemeClr val="bg1"/>
                </a:solidFill>
              </a:rPr>
              <a:t> «Jaunās bruņniecības slavinājums» </a:t>
            </a:r>
            <a:r>
              <a:rPr lang="pt-BR" sz="1200" dirty="0">
                <a:solidFill>
                  <a:schemeClr val="bg1"/>
                </a:solidFill>
              </a:rPr>
              <a:t>1134.g</a:t>
            </a:r>
            <a:r>
              <a:rPr lang="lv-LV" sz="1200" dirty="0">
                <a:solidFill>
                  <a:schemeClr val="bg1"/>
                </a:solidFill>
              </a:rPr>
              <a:t>.</a:t>
            </a:r>
            <a:r>
              <a:rPr lang="pt-BR" sz="1200" dirty="0">
                <a:solidFill>
                  <a:schemeClr val="bg1"/>
                </a:solidFill>
              </a:rPr>
              <a:t> </a:t>
            </a:r>
            <a:endParaRPr lang="lv-LV" sz="1200"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1331640" y="260648"/>
            <a:ext cx="3281592" cy="369332"/>
          </a:xfrm>
          <a:prstGeom prst="rect">
            <a:avLst/>
          </a:prstGeom>
        </p:spPr>
        <p:txBody>
          <a:bodyPr wrap="square">
            <a:spAutoFit/>
          </a:bodyPr>
          <a:lstStyle/>
          <a:p>
            <a:pPr lvl="0" algn="just" fontAlgn="base">
              <a:spcBef>
                <a:spcPct val="0"/>
              </a:spcBef>
              <a:spcAft>
                <a:spcPct val="0"/>
              </a:spcAft>
            </a:pPr>
            <a:r>
              <a:rPr lang="lv-LV" b="1" i="1" dirty="0">
                <a:solidFill>
                  <a:schemeClr val="bg1"/>
                </a:solidFill>
                <a:latin typeface="Times New Roman" panose="02020603050405020304" pitchFamily="18" charset="0"/>
                <a:ea typeface="Calibri" pitchFamily="34" charset="0"/>
                <a:cs typeface="Times New Roman" panose="02020603050405020304" pitchFamily="18" charset="0"/>
              </a:rPr>
              <a:t>ORDEŅA BRĀĻA  “manta” </a:t>
            </a:r>
            <a:endParaRPr lang="lv-LV" dirty="0">
              <a:solidFill>
                <a:schemeClr val="bg1"/>
              </a:solidFill>
              <a:latin typeface="Times New Roman" panose="02020603050405020304" pitchFamily="18" charset="0"/>
              <a:cs typeface="Times New Roman" panose="02020603050405020304" pitchFamily="18" charset="0"/>
            </a:endParaRPr>
          </a:p>
        </p:txBody>
      </p:sp>
      <p:sp>
        <p:nvSpPr>
          <p:cNvPr id="3078" name="Rectangle 6"/>
          <p:cNvSpPr>
            <a:spLocks noChangeArrowheads="1"/>
          </p:cNvSpPr>
          <p:nvPr/>
        </p:nvSpPr>
        <p:spPr bwMode="auto">
          <a:xfrm>
            <a:off x="-108520" y="692696"/>
            <a:ext cx="4680520" cy="3831818"/>
          </a:xfrm>
          <a:prstGeom prst="rect">
            <a:avLst/>
          </a:prstGeom>
          <a:noFill/>
          <a:ln w="9525">
            <a:noFill/>
            <a:miter lim="800000"/>
            <a:headEnd/>
            <a:tailEnd/>
          </a:ln>
          <a:effectLst/>
        </p:spPr>
        <p:txBody>
          <a:bodyPr vert="horz" wrap="square" lIns="593538" tIns="45720" rIns="593538"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lv-LV" sz="9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lv-LV" b="0" i="0"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divi krekli</a:t>
            </a: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tabLst/>
            </a:pP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divi garāki apakškrekli;</a:t>
            </a:r>
          </a:p>
          <a:p>
            <a:pPr marL="0" marR="0" lvl="0" indent="0" algn="just" defTabSz="914400" rtl="0" eaLnBrk="0" fontAlgn="base" latinLnBrk="0" hangingPunct="0">
              <a:lnSpc>
                <a:spcPct val="100000"/>
              </a:lnSpc>
              <a:spcBef>
                <a:spcPct val="0"/>
              </a:spcBef>
              <a:spcAft>
                <a:spcPct val="0"/>
              </a:spcAft>
              <a:buClrTx/>
              <a:buSzTx/>
              <a:tabLst/>
            </a:pP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divi pāri bikšzeķu;</a:t>
            </a:r>
          </a:p>
          <a:p>
            <a:pPr marL="0" marR="0" lvl="0" indent="0" algn="just" defTabSz="914400" rtl="0" eaLnBrk="0" fontAlgn="base" latinLnBrk="0" hangingPunct="0">
              <a:lnSpc>
                <a:spcPct val="100000"/>
              </a:lnSpc>
              <a:spcBef>
                <a:spcPct val="0"/>
              </a:spcBef>
              <a:spcAft>
                <a:spcPct val="0"/>
              </a:spcAft>
              <a:buClrTx/>
              <a:buSzTx/>
              <a:tabLst/>
            </a:pP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svārki,</a:t>
            </a:r>
          </a:p>
          <a:p>
            <a:pPr marL="0" marR="0" lvl="0" indent="0" algn="just" defTabSz="914400" rtl="0" eaLnBrk="0" fontAlgn="base" latinLnBrk="0" hangingPunct="0">
              <a:lnSpc>
                <a:spcPct val="100000"/>
              </a:lnSpc>
              <a:spcBef>
                <a:spcPct val="0"/>
              </a:spcBef>
              <a:spcAft>
                <a:spcPct val="0"/>
              </a:spcAft>
              <a:buClrTx/>
              <a:buSzTx/>
              <a:tabLst/>
            </a:pP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vamzis</a:t>
            </a:r>
          </a:p>
          <a:p>
            <a:pPr marL="0" marR="0" lvl="0" indent="0" algn="just" defTabSz="914400" rtl="0" eaLnBrk="0" fontAlgn="base" latinLnBrk="0" hangingPunct="0">
              <a:lnSpc>
                <a:spcPct val="100000"/>
              </a:lnSpc>
              <a:spcBef>
                <a:spcPct val="0"/>
              </a:spcBef>
              <a:spcAft>
                <a:spcPct val="0"/>
              </a:spcAft>
              <a:buClrTx/>
              <a:buSzTx/>
              <a:tabLst/>
            </a:pP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apmetnis ar kapuci;</a:t>
            </a:r>
          </a:p>
          <a:p>
            <a:pPr marL="0" marR="0" lvl="0" indent="0" algn="just" defTabSz="914400" rtl="0" eaLnBrk="0" fontAlgn="base" latinLnBrk="0" hangingPunct="0">
              <a:lnSpc>
                <a:spcPct val="100000"/>
              </a:lnSpc>
              <a:spcBef>
                <a:spcPct val="0"/>
              </a:spcBef>
              <a:spcAft>
                <a:spcPct val="0"/>
              </a:spcAft>
              <a:buClrTx/>
              <a:buSzTx/>
              <a:tabLst/>
            </a:pP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1-2 ordeņa virsvalki ar </a:t>
            </a:r>
            <a:r>
              <a:rPr kumimoji="0" lang="lv-LV" b="0" i="0" u="none" strike="noStrike" cap="none" normalizeH="0" dirty="0">
                <a:ln>
                  <a:noFill/>
                </a:ln>
                <a:solidFill>
                  <a:schemeClr val="bg1"/>
                </a:solidFill>
                <a:latin typeface="Times New Roman" panose="02020603050405020304" pitchFamily="18" charset="0"/>
                <a:ea typeface="Calibri" pitchFamily="34" charset="0"/>
                <a:cs typeface="Times New Roman" panose="02020603050405020304" pitchFamily="18" charset="0"/>
              </a:rPr>
              <a:t>  </a:t>
            </a: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melnu krustu;</a:t>
            </a:r>
          </a:p>
          <a:p>
            <a:pPr marL="0" marR="0" lvl="0" indent="0" algn="just" defTabSz="914400" rtl="0" eaLnBrk="0" fontAlgn="base" latinLnBrk="0" hangingPunct="0">
              <a:lnSpc>
                <a:spcPct val="100000"/>
              </a:lnSpc>
              <a:spcBef>
                <a:spcPct val="0"/>
              </a:spcBef>
              <a:spcAft>
                <a:spcPct val="0"/>
              </a:spcAft>
              <a:buClrTx/>
              <a:buSzTx/>
              <a:tabLst/>
            </a:pP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kurpes</a:t>
            </a:r>
          </a:p>
          <a:p>
            <a:pPr marL="0" marR="0" lvl="0" indent="0" algn="just" defTabSz="914400" rtl="0" eaLnBrk="0" fontAlgn="base" latinLnBrk="0" hangingPunct="0">
              <a:lnSpc>
                <a:spcPct val="100000"/>
              </a:lnSpc>
              <a:spcBef>
                <a:spcPct val="0"/>
              </a:spcBef>
              <a:spcAft>
                <a:spcPct val="0"/>
              </a:spcAft>
              <a:buClrTx/>
              <a:buSzTx/>
              <a:tabLst/>
            </a:pP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gultas maiss, matracis, linu palags, spilvens, vatēta sega.</a:t>
            </a:r>
          </a:p>
          <a:p>
            <a:pPr marL="0" marR="0" lvl="0" indent="0" algn="just" defTabSz="914400" rtl="0" eaLnBrk="0" fontAlgn="base" latinLnBrk="0" hangingPunct="0">
              <a:lnSpc>
                <a:spcPct val="100000"/>
              </a:lnSpc>
              <a:spcBef>
                <a:spcPct val="0"/>
              </a:spcBef>
              <a:spcAft>
                <a:spcPct val="0"/>
              </a:spcAft>
              <a:buClrTx/>
              <a:buSzTx/>
              <a:tabLst/>
            </a:pPr>
            <a:r>
              <a:rPr kumimoji="0" lang="lv-LV" b="0" i="0" u="none" strike="noStrike" cap="none" normalizeH="0" baseline="0" dirty="0">
                <a:ln>
                  <a:noFill/>
                </a:ln>
                <a:solidFill>
                  <a:schemeClr val="bg1"/>
                </a:solidFill>
                <a:latin typeface="Times New Roman" panose="02020603050405020304" pitchFamily="18" charset="0"/>
                <a:ea typeface="Calibri" pitchFamily="34" charset="0"/>
                <a:cs typeface="Times New Roman" panose="02020603050405020304" pitchFamily="18" charset="0"/>
              </a:rPr>
              <a:t>polsteri zem bruņām un ordeņbrāļu pazīšanās zīmes</a:t>
            </a:r>
            <a:endParaRPr lang="lv-LV" dirty="0">
              <a:solidFill>
                <a:schemeClr val="bg1"/>
              </a:solidFill>
              <a:latin typeface="Times New Roman" panose="02020603050405020304" pitchFamily="18" charset="0"/>
              <a:ea typeface="Calibri" pitchFamily="34" charset="0"/>
              <a:cs typeface="Times New Roman" panose="02020603050405020304" pitchFamily="18" charset="0"/>
            </a:endParaRPr>
          </a:p>
        </p:txBody>
      </p:sp>
      <p:sp>
        <p:nvSpPr>
          <p:cNvPr id="10" name="Rectangle 9"/>
          <p:cNvSpPr/>
          <p:nvPr/>
        </p:nvSpPr>
        <p:spPr>
          <a:xfrm>
            <a:off x="179512" y="5301208"/>
            <a:ext cx="8964488" cy="1477328"/>
          </a:xfrm>
          <a:prstGeom prst="rect">
            <a:avLst/>
          </a:prstGeom>
        </p:spPr>
        <p:txBody>
          <a:bodyPr wrap="square">
            <a:spAutoFit/>
          </a:bodyPr>
          <a:lstStyle/>
          <a:p>
            <a:pPr lvl="0" algn="just" eaLnBrk="0" fontAlgn="base" hangingPunct="0">
              <a:spcBef>
                <a:spcPct val="0"/>
              </a:spcBef>
              <a:spcAft>
                <a:spcPct val="0"/>
              </a:spcAft>
            </a:pPr>
            <a:r>
              <a:rPr lang="lv-LV" dirty="0">
                <a:solidFill>
                  <a:schemeClr val="bg1"/>
                </a:solidFill>
                <a:latin typeface="Times New Roman" panose="02020603050405020304" pitchFamily="18" charset="0"/>
                <a:ea typeface="Calibri" pitchFamily="34" charset="0"/>
                <a:cs typeface="Times New Roman" panose="02020603050405020304" pitchFamily="18" charset="0"/>
              </a:rPr>
              <a:t>Trapīrs jeb mantziņi rūpējās par apģērba un gultas veļas mazgāšanu. Galvenajā mītnē viņam padoti – vešerienes un šuvēju darbnīca.</a:t>
            </a:r>
            <a:endParaRPr lang="lv-LV" dirty="0">
              <a:solidFill>
                <a:schemeClr val="bg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endParaRPr lang="lv-LV" dirty="0">
              <a:solidFill>
                <a:schemeClr val="bg1"/>
              </a:solidFill>
              <a:latin typeface="Times New Roman" panose="02020603050405020304" pitchFamily="18" charset="0"/>
              <a:ea typeface="Calibri" pitchFamily="34" charset="0"/>
              <a:cs typeface="Times New Roman" panose="02020603050405020304" pitchFamily="18" charset="0"/>
            </a:endParaRPr>
          </a:p>
          <a:p>
            <a:pPr lvl="0" algn="just" eaLnBrk="0" fontAlgn="base" hangingPunct="0">
              <a:spcBef>
                <a:spcPct val="0"/>
              </a:spcBef>
              <a:spcAft>
                <a:spcPct val="0"/>
              </a:spcAft>
            </a:pPr>
            <a:r>
              <a:rPr lang="lv-LV" dirty="0">
                <a:solidFill>
                  <a:schemeClr val="bg1"/>
                </a:solidFill>
                <a:latin typeface="Times New Roman" panose="02020603050405020304" pitchFamily="18" charset="0"/>
                <a:ea typeface="Calibri" pitchFamily="34" charset="0"/>
                <a:cs typeface="Times New Roman" panose="02020603050405020304" pitchFamily="18" charset="0"/>
              </a:rPr>
              <a:t>Reizi gadā pēc ziemas vecais apģērbs tika nomainīts pret jaunu. Lietotās mantas nodeva bez algas kalpojošo ieroču nesēju vajadzībām.</a:t>
            </a:r>
            <a:endParaRPr lang="lv-LV" dirty="0">
              <a:solidFill>
                <a:schemeClr val="bg1"/>
              </a:solidFill>
              <a:latin typeface="Times New Roman" panose="02020603050405020304" pitchFamily="18" charset="0"/>
              <a:cs typeface="Times New Roman" panose="02020603050405020304" pitchFamily="18" charset="0"/>
            </a:endParaRPr>
          </a:p>
        </p:txBody>
      </p:sp>
      <p:pic>
        <p:nvPicPr>
          <p:cNvPr id="32770" name="Picture 2" descr="http://www.modaruniversity.org/images/Teutonic-Knight-gear.jpg"/>
          <p:cNvPicPr>
            <a:picLocks noChangeAspect="1" noChangeArrowheads="1"/>
          </p:cNvPicPr>
          <p:nvPr/>
        </p:nvPicPr>
        <p:blipFill>
          <a:blip r:embed="rId3" cstate="print"/>
          <a:srcRect/>
          <a:stretch>
            <a:fillRect/>
          </a:stretch>
        </p:blipFill>
        <p:spPr bwMode="auto">
          <a:xfrm>
            <a:off x="5076056" y="116632"/>
            <a:ext cx="3821435" cy="5280384"/>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4139952" y="188640"/>
            <a:ext cx="4751512"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lv-LV" b="0" i="0" u="none" strike="noStrike" cap="none" normalizeH="0" baseline="0" dirty="0">
                <a:ln>
                  <a:noFill/>
                </a:ln>
                <a:solidFill>
                  <a:schemeClr val="bg2"/>
                </a:solidFill>
                <a:effectLst/>
                <a:ea typeface="Times New Roman" pitchFamily="18" charset="0"/>
                <a:cs typeface="Times New Roman" pitchFamily="18" charset="0"/>
              </a:rPr>
              <a:t>Sākotnēji ordenī varēja uzņemt katru katoļticīgu vīru vai jaunekli, kurš bija sasniedzis 14 gadu vecumu. Jaunākus zēnus ar vecāku atļauju bruņinieki varēja pieņemt audzināšanā līdz vajadzīgā vecuma sasniegšanai. Kad bija pagājis gadu ilgs pārbaudes laiks jeb novicināts, topošais ordeņbrālis pēc grēku sūdzēšanas nakti vienatnē pavadīja kapelā lūgšanās un pārdomās. </a:t>
            </a:r>
            <a:endParaRPr kumimoji="0" lang="lv-LV" b="0" i="0" u="none" strike="noStrike" cap="none" normalizeH="0" baseline="0" dirty="0">
              <a:ln>
                <a:noFill/>
              </a:ln>
              <a:solidFill>
                <a:schemeClr val="bg2"/>
              </a:solidFill>
              <a:effectLst/>
              <a:cs typeface="Arial" pitchFamily="34" charset="0"/>
            </a:endParaRPr>
          </a:p>
        </p:txBody>
      </p:sp>
      <p:pic>
        <p:nvPicPr>
          <p:cNvPr id="62467" name="Picture 3" descr="http://www.stjj.org/KnightPrayer.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323528" y="836712"/>
            <a:ext cx="3280671" cy="3227065"/>
          </a:xfrm>
          <a:prstGeom prst="rect">
            <a:avLst/>
          </a:prstGeom>
          <a:noFill/>
        </p:spPr>
      </p:pic>
      <p:sp>
        <p:nvSpPr>
          <p:cNvPr id="6" name="Rectangle 5"/>
          <p:cNvSpPr/>
          <p:nvPr/>
        </p:nvSpPr>
        <p:spPr>
          <a:xfrm>
            <a:off x="251520" y="5013176"/>
            <a:ext cx="8496944" cy="1338828"/>
          </a:xfrm>
          <a:prstGeom prst="rect">
            <a:avLst/>
          </a:prstGeom>
        </p:spPr>
        <p:txBody>
          <a:bodyPr wrap="square">
            <a:spAutoFit/>
          </a:bodyPr>
          <a:lstStyle/>
          <a:p>
            <a:pPr>
              <a:lnSpc>
                <a:spcPct val="150000"/>
              </a:lnSpc>
            </a:pPr>
            <a:r>
              <a:rPr lang="lv-LV" dirty="0">
                <a:solidFill>
                  <a:schemeClr val="bg2"/>
                </a:solidFill>
                <a:ea typeface="Times New Roman" pitchFamily="18" charset="0"/>
                <a:cs typeface="Times New Roman" pitchFamily="18" charset="0"/>
              </a:rPr>
              <a:t>Nākamajā rīta dievkalpojumā, klātesot mestram vai citai augstai amatpersonai, viņš deva svinīgo bruņinieka zvērestu. Garīdznieks jauno brāli ietērpa ordeņa apģērbā - baltā apmetnī ar melnu krustu, kas bija jāvalkā ikreiz, kad bruņinieks atstāja pili.</a:t>
            </a:r>
            <a:endParaRPr lang="lv-LV"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4275" name="Picture 3" descr="http://www.tourism.cesis.lv/userfiles/image/I_3_6__Christi_Geburt__Altarblatt_mit_Ordenspriester_detail__um_1455.jpg"/>
          <p:cNvPicPr>
            <a:picLocks noChangeAspect="1" noChangeArrowheads="1"/>
          </p:cNvPicPr>
          <p:nvPr/>
        </p:nvPicPr>
        <p:blipFill>
          <a:blip r:embed="rId3" cstate="print"/>
          <a:srcRect/>
          <a:stretch>
            <a:fillRect/>
          </a:stretch>
        </p:blipFill>
        <p:spPr bwMode="auto">
          <a:xfrm>
            <a:off x="5652120" y="2420888"/>
            <a:ext cx="3318520" cy="4296858"/>
          </a:xfrm>
          <a:prstGeom prst="ellipse">
            <a:avLst/>
          </a:prstGeom>
          <a:ln>
            <a:noFill/>
          </a:ln>
          <a:effectLst>
            <a:softEdge rad="112500"/>
          </a:effectLst>
        </p:spPr>
      </p:pic>
      <p:sp>
        <p:nvSpPr>
          <p:cNvPr id="54273" name="Rectangle 1"/>
          <p:cNvSpPr>
            <a:spLocks noChangeArrowheads="1"/>
          </p:cNvSpPr>
          <p:nvPr/>
        </p:nvSpPr>
        <p:spPr bwMode="auto">
          <a:xfrm>
            <a:off x="1475656" y="1196752"/>
            <a:ext cx="5688632"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lv-LV" b="0" i="0" u="none" strike="noStrike" cap="none" normalizeH="0" baseline="0" dirty="0">
                <a:ln>
                  <a:noFill/>
                </a:ln>
                <a:solidFill>
                  <a:schemeClr val="bg1"/>
                </a:solidFill>
                <a:latin typeface="Times New Roman" pitchFamily="18" charset="0"/>
                <a:ea typeface="Calibri" pitchFamily="34" charset="0"/>
                <a:cs typeface="Times New Roman" pitchFamily="18" charset="0"/>
              </a:rPr>
              <a:t>Pirms rītausmas katrs ordeņa loceklis tika modināts rīta lūgšanai vai vigīlijai.</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lv-LV" b="0" i="0" u="none" strike="noStrike" cap="none" normalizeH="0" baseline="0" dirty="0">
              <a:ln>
                <a:noFill/>
              </a:ln>
              <a:solidFill>
                <a:schemeClr val="bg1"/>
              </a:solidFill>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lv-LV" b="0" i="0" u="none" strike="noStrike" cap="none" normalizeH="0" baseline="0" dirty="0">
                <a:ln>
                  <a:noFill/>
                </a:ln>
                <a:solidFill>
                  <a:schemeClr val="bg1"/>
                </a:solidFill>
                <a:latin typeface="Times New Roman" pitchFamily="18" charset="0"/>
                <a:ea typeface="Calibri" pitchFamily="34" charset="0"/>
                <a:cs typeface="Times New Roman" pitchFamily="18" charset="0"/>
              </a:rPr>
              <a:t>Dienai iesākoties, sekoja mise.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lv-LV" b="0" i="0" u="none" strike="noStrike" cap="none" normalizeH="0" baseline="0" dirty="0">
              <a:ln>
                <a:noFill/>
              </a:ln>
              <a:solidFill>
                <a:schemeClr val="bg1"/>
              </a:solidFill>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lv-LV" b="0" i="0" u="none" strike="noStrike" cap="none" normalizeH="0" baseline="0" dirty="0">
                <a:ln>
                  <a:noFill/>
                </a:ln>
                <a:solidFill>
                  <a:schemeClr val="bg1"/>
                </a:solidFill>
                <a:latin typeface="Times New Roman" pitchFamily="18" charset="0"/>
                <a:ea typeface="Calibri" pitchFamily="34" charset="0"/>
                <a:cs typeface="Times New Roman" pitchFamily="18" charset="0"/>
              </a:rPr>
              <a:t>Pēc tam ik katras 3 h tika skaitītas lūgšanas, pēdējās vakarā – vesperes.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lv-LV" b="0" i="0" u="none" strike="noStrike" cap="none" normalizeH="0" baseline="0" dirty="0">
              <a:ln>
                <a:noFill/>
              </a:ln>
              <a:solidFill>
                <a:schemeClr val="bg1"/>
              </a:solidFill>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lv-LV" b="0" i="0" u="none" strike="noStrike" cap="none" normalizeH="0" baseline="0" dirty="0">
                <a:ln>
                  <a:noFill/>
                </a:ln>
                <a:solidFill>
                  <a:schemeClr val="bg1"/>
                </a:solidFill>
                <a:latin typeface="Times New Roman" pitchFamily="18" charset="0"/>
                <a:ea typeface="Calibri" pitchFamily="34" charset="0"/>
                <a:cs typeface="Times New Roman" pitchFamily="18" charset="0"/>
              </a:rPr>
              <a:t>Diena noslēdzas ar nakts lūgšanu.</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lv-LV"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251520" y="4941168"/>
            <a:ext cx="5580112" cy="1754326"/>
          </a:xfrm>
          <a:prstGeom prst="rect">
            <a:avLst/>
          </a:prstGeom>
        </p:spPr>
        <p:txBody>
          <a:bodyPr wrap="square">
            <a:spAutoFit/>
          </a:bodyPr>
          <a:lstStyle/>
          <a:p>
            <a:pPr lvl="0" eaLnBrk="0" fontAlgn="base" hangingPunct="0">
              <a:spcBef>
                <a:spcPct val="0"/>
              </a:spcBef>
              <a:spcAft>
                <a:spcPct val="0"/>
              </a:spcAft>
            </a:pPr>
            <a:r>
              <a:rPr lang="lv-LV" dirty="0" err="1">
                <a:solidFill>
                  <a:schemeClr val="bg1"/>
                </a:solidFill>
                <a:latin typeface="Times New Roman" pitchFamily="18" charset="0"/>
                <a:ea typeface="Calibri" pitchFamily="34" charset="0"/>
                <a:cs typeface="Times New Roman" pitchFamily="18" charset="0"/>
              </a:rPr>
              <a:t>Ordeņbrālis</a:t>
            </a:r>
            <a:r>
              <a:rPr lang="lv-LV" dirty="0">
                <a:solidFill>
                  <a:schemeClr val="bg1"/>
                </a:solidFill>
                <a:latin typeface="Times New Roman" pitchFamily="18" charset="0"/>
                <a:ea typeface="Calibri" pitchFamily="34" charset="0"/>
                <a:cs typeface="Times New Roman" pitchFamily="18" charset="0"/>
              </a:rPr>
              <a:t> vairāk kā 5h diennaktī bija iesaistīts liturģiskās darbībās.</a:t>
            </a:r>
          </a:p>
          <a:p>
            <a:pPr lvl="0" eaLnBrk="0" fontAlgn="base" hangingPunct="0">
              <a:spcBef>
                <a:spcPct val="0"/>
              </a:spcBef>
              <a:spcAft>
                <a:spcPct val="0"/>
              </a:spcAft>
            </a:pPr>
            <a:r>
              <a:rPr lang="lv-LV" dirty="0">
                <a:solidFill>
                  <a:schemeClr val="bg1"/>
                </a:solidFill>
                <a:latin typeface="Times New Roman" pitchFamily="18" charset="0"/>
                <a:ea typeface="Calibri" pitchFamily="34" charset="0"/>
                <a:cs typeface="Times New Roman" pitchFamily="18" charset="0"/>
              </a:rPr>
              <a:t> </a:t>
            </a:r>
            <a:endParaRPr lang="lv-LV" dirty="0">
              <a:solidFill>
                <a:schemeClr val="bg1"/>
              </a:solidFill>
              <a:latin typeface="Times New Roman" pitchFamily="18" charset="0"/>
              <a:cs typeface="Times New Roman" pitchFamily="18" charset="0"/>
            </a:endParaRPr>
          </a:p>
          <a:p>
            <a:pPr lvl="0" eaLnBrk="0" fontAlgn="base" hangingPunct="0">
              <a:spcBef>
                <a:spcPct val="0"/>
              </a:spcBef>
              <a:spcAft>
                <a:spcPct val="0"/>
              </a:spcAft>
            </a:pPr>
            <a:r>
              <a:rPr lang="lv-LV" dirty="0">
                <a:solidFill>
                  <a:schemeClr val="bg1"/>
                </a:solidFill>
                <a:latin typeface="Times New Roman" pitchFamily="18" charset="0"/>
                <a:ea typeface="Calibri" pitchFamily="34" charset="0"/>
                <a:cs typeface="Times New Roman" pitchFamily="18" charset="0"/>
              </a:rPr>
              <a:t>Atlikušais laiks tika veltīts – administratīvai darbībai, militāriem vingrinājumiem,  darbam mītnē.</a:t>
            </a:r>
          </a:p>
          <a:p>
            <a:pPr lvl="0" eaLnBrk="0" fontAlgn="base" hangingPunct="0">
              <a:spcBef>
                <a:spcPct val="0"/>
              </a:spcBef>
              <a:spcAft>
                <a:spcPct val="0"/>
              </a:spcAft>
            </a:pPr>
            <a:endParaRPr lang="lv-LV" dirty="0">
              <a:latin typeface="Arial" pitchFamily="34" charset="0"/>
              <a:cs typeface="Arial" pitchFamily="34" charset="0"/>
            </a:endParaRPr>
          </a:p>
        </p:txBody>
      </p:sp>
      <p:sp>
        <p:nvSpPr>
          <p:cNvPr id="3" name="TextBox 2">
            <a:extLst>
              <a:ext uri="{FF2B5EF4-FFF2-40B4-BE49-F238E27FC236}">
                <a16:creationId xmlns:a16="http://schemas.microsoft.com/office/drawing/2014/main" id="{CC89ACE7-13A4-9BC3-8EA8-956F2DD4E374}"/>
              </a:ext>
            </a:extLst>
          </p:cNvPr>
          <p:cNvSpPr txBox="1"/>
          <p:nvPr/>
        </p:nvSpPr>
        <p:spPr>
          <a:xfrm>
            <a:off x="1691680" y="353852"/>
            <a:ext cx="4572000" cy="461665"/>
          </a:xfrm>
          <a:prstGeom prst="rect">
            <a:avLst/>
          </a:prstGeom>
          <a:noFill/>
        </p:spPr>
        <p:txBody>
          <a:bodyPr wrap="square">
            <a:spAutoFit/>
          </a:bodyPr>
          <a:lstStyle/>
          <a:p>
            <a:pPr algn="ctr"/>
            <a:r>
              <a:rPr lang="lv-LV" sz="2400" b="1" dirty="0">
                <a:solidFill>
                  <a:schemeClr val="accent1">
                    <a:lumMod val="50000"/>
                  </a:schemeClr>
                </a:solidFill>
              </a:rPr>
              <a:t>DIENAS KĀRTĪBA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65538" name="Picture 2" descr="Att&amp;emacr;lu rezult&amp;amacr;ti vaic&amp;amacr;jumam “teutonic warriors”"/>
          <p:cNvPicPr>
            <a:picLocks noChangeAspect="1" noChangeArrowheads="1"/>
          </p:cNvPicPr>
          <p:nvPr/>
        </p:nvPicPr>
        <p:blipFill>
          <a:blip r:embed="rId2" cstate="print"/>
          <a:srcRect/>
          <a:stretch>
            <a:fillRect/>
          </a:stretch>
        </p:blipFill>
        <p:spPr bwMode="auto">
          <a:xfrm>
            <a:off x="1043608" y="1628800"/>
            <a:ext cx="6991350" cy="2695576"/>
          </a:xfrm>
          <a:prstGeom prst="rect">
            <a:avLst/>
          </a:prstGeom>
          <a:ln>
            <a:noFill/>
          </a:ln>
          <a:effectLst>
            <a:softEdge rad="112500"/>
          </a:effectLst>
        </p:spPr>
      </p:pic>
      <p:sp>
        <p:nvSpPr>
          <p:cNvPr id="5" name="Rectangle 4"/>
          <p:cNvSpPr/>
          <p:nvPr/>
        </p:nvSpPr>
        <p:spPr>
          <a:xfrm>
            <a:off x="467544" y="4365104"/>
            <a:ext cx="8352928" cy="2308324"/>
          </a:xfrm>
          <a:prstGeom prst="rect">
            <a:avLst/>
          </a:prstGeom>
        </p:spPr>
        <p:txBody>
          <a:bodyPr wrap="square">
            <a:spAutoFit/>
          </a:bodyPr>
          <a:lstStyle/>
          <a:p>
            <a:pPr algn="just"/>
            <a:r>
              <a:rPr lang="lv-LV" dirty="0">
                <a:solidFill>
                  <a:schemeClr val="bg2">
                    <a:lumMod val="75000"/>
                  </a:schemeClr>
                </a:solidFill>
              </a:rPr>
              <a:t>Ordeņa brāļi kopīgi ieturēja maltīti un gulēja kopējās telpās. Lai nomāktu miesaskāri, brāļiem regulāri vajadzēja gavēt un šaustīt sevi ar pātagu. 13.-14. gs., kad Eiropā vēl valdīja katoliciskais fanātisms, šie noteikumi tika stingri ievēroti. Tomēr vēlāk sakarā ar bruņinieku militārās nozīmes zudumu un vienlaikus ar humānisma ideju un reformācijas izplatīšanos, sākās bieži ordeņa disciplīnas pārkāpumi. Izpriecas, izvirtība, kukuļņemšana un citi netikumi ordeņa brāļu dzīvē kļuva par ikdienišķu parādību. Nav zināms, vai 16. gs., iestājoties ordenī, vēl bija jādod zvērests. </a:t>
            </a:r>
          </a:p>
        </p:txBody>
      </p:sp>
      <p:sp>
        <p:nvSpPr>
          <p:cNvPr id="6" name="Rectangle 5"/>
          <p:cNvSpPr/>
          <p:nvPr/>
        </p:nvSpPr>
        <p:spPr>
          <a:xfrm>
            <a:off x="611560" y="476672"/>
            <a:ext cx="7632848" cy="1338828"/>
          </a:xfrm>
          <a:prstGeom prst="rect">
            <a:avLst/>
          </a:prstGeom>
        </p:spPr>
        <p:txBody>
          <a:bodyPr wrap="square">
            <a:spAutoFit/>
          </a:bodyPr>
          <a:lstStyle/>
          <a:p>
            <a:pPr algn="ctr">
              <a:lnSpc>
                <a:spcPct val="150000"/>
              </a:lnSpc>
            </a:pPr>
            <a:r>
              <a:rPr lang="lv-LV" dirty="0">
                <a:solidFill>
                  <a:schemeClr val="bg2">
                    <a:lumMod val="75000"/>
                  </a:schemeClr>
                </a:solidFill>
              </a:rPr>
              <a:t>Livonijas ordeņa brāļiem kā jau mūkiem nedrīkstēja būt privātīpašums, bija aizliegts uzturēt sakarus ar sievietēm, medīt un spēlēt azarta spēles. Ierobežota bija pat sarakste ar radiniekiem. </a:t>
            </a:r>
            <a:endParaRPr lang="lv-LV"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756320"/>
          </a:xfrm>
        </p:spPr>
        <p:txBody>
          <a:bodyPr/>
          <a:lstStyle/>
          <a:p>
            <a:r>
              <a:rPr lang="lv-LV" dirty="0">
                <a:solidFill>
                  <a:schemeClr val="tx1">
                    <a:lumMod val="50000"/>
                  </a:schemeClr>
                </a:solidFill>
              </a:rPr>
              <a:t>Brāļi priesteri</a:t>
            </a:r>
          </a:p>
        </p:txBody>
      </p:sp>
      <p:sp>
        <p:nvSpPr>
          <p:cNvPr id="4" name="Rectangle 3"/>
          <p:cNvSpPr/>
          <p:nvPr/>
        </p:nvSpPr>
        <p:spPr>
          <a:xfrm>
            <a:off x="179512" y="4725144"/>
            <a:ext cx="8856984" cy="1200329"/>
          </a:xfrm>
          <a:prstGeom prst="rect">
            <a:avLst/>
          </a:prstGeom>
        </p:spPr>
        <p:txBody>
          <a:bodyPr wrap="square">
            <a:spAutoFit/>
          </a:bodyPr>
          <a:lstStyle/>
          <a:p>
            <a:pPr algn="just"/>
            <a:r>
              <a:rPr lang="lv-LV" dirty="0">
                <a:solidFill>
                  <a:schemeClr val="bg2">
                    <a:lumMod val="75000"/>
                  </a:schemeClr>
                </a:solidFill>
              </a:rPr>
              <a:t>Viņu skaits salīdzinājumā ar brāļiem bruņiniekiem bija neliels, un viņi bija izglītotāki. Bruņinieku tikumi viņiem bija sveši, tāpēc brāļi bruņinieki brāļus priesterus neuzskatīja par sev līdzvērtīgiem. Brāļi priesteri, tāpat kā brāļi bruņinieki, valkāja baltu apmetni ar melnu krustu uz tā.</a:t>
            </a:r>
          </a:p>
        </p:txBody>
      </p:sp>
      <p:pic>
        <p:nvPicPr>
          <p:cNvPr id="14339" name="Picture 3" descr="C:\Users\Mara\Desktop\img15.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4857750" y="188640"/>
            <a:ext cx="4286250" cy="4171950"/>
          </a:xfrm>
          <a:prstGeom prst="ellipse">
            <a:avLst/>
          </a:prstGeom>
          <a:ln>
            <a:noFill/>
          </a:ln>
          <a:effectLst>
            <a:softEdge rad="112500"/>
          </a:effectLst>
        </p:spPr>
      </p:pic>
      <p:sp>
        <p:nvSpPr>
          <p:cNvPr id="6" name="Rectangle 5"/>
          <p:cNvSpPr/>
          <p:nvPr/>
        </p:nvSpPr>
        <p:spPr>
          <a:xfrm>
            <a:off x="467544" y="1556792"/>
            <a:ext cx="3816424" cy="2126864"/>
          </a:xfrm>
          <a:prstGeom prst="rect">
            <a:avLst/>
          </a:prstGeom>
        </p:spPr>
        <p:txBody>
          <a:bodyPr wrap="square">
            <a:spAutoFit/>
          </a:bodyPr>
          <a:lstStyle/>
          <a:p>
            <a:pPr algn="ctr">
              <a:lnSpc>
                <a:spcPct val="150000"/>
              </a:lnSpc>
            </a:pPr>
            <a:r>
              <a:rPr lang="lv-LV" dirty="0">
                <a:solidFill>
                  <a:schemeClr val="bg2">
                    <a:lumMod val="75000"/>
                  </a:schemeClr>
                </a:solidFill>
              </a:rPr>
              <a:t>Bruņinieku ordeņa locekļi, vācieši, katoļu klosteru mūki, kas veica garīdznieku pienākumus ordeņa baznīcās un rūpējās par pārējo ordeņa brāļu garīgajām vajadzībām. </a:t>
            </a:r>
            <a:endParaRPr lang="lv-LV"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3707904" y="116632"/>
            <a:ext cx="5184576" cy="923330"/>
          </a:xfrm>
          <a:prstGeom prst="rect">
            <a:avLst/>
          </a:prstGeom>
        </p:spPr>
        <p:txBody>
          <a:bodyPr wrap="square">
            <a:spAutoFit/>
          </a:bodyPr>
          <a:lstStyle/>
          <a:p>
            <a:r>
              <a:rPr lang="lv-LV" dirty="0"/>
              <a:t>1190.g. Akonā (Akrā) Svētajā zemē Palestīnā trešā kruta kara laikā kopā ar krusta karotājiem ieradās arī Brēmenes un Lībekas namnieki.</a:t>
            </a:r>
          </a:p>
        </p:txBody>
      </p:sp>
      <p:sp>
        <p:nvSpPr>
          <p:cNvPr id="7" name="Rectangle 6"/>
          <p:cNvSpPr/>
          <p:nvPr/>
        </p:nvSpPr>
        <p:spPr>
          <a:xfrm>
            <a:off x="357130" y="3789040"/>
            <a:ext cx="3384376" cy="1200329"/>
          </a:xfrm>
          <a:prstGeom prst="rect">
            <a:avLst/>
          </a:prstGeom>
        </p:spPr>
        <p:txBody>
          <a:bodyPr wrap="square">
            <a:spAutoFit/>
          </a:bodyPr>
          <a:lstStyle/>
          <a:p>
            <a:r>
              <a:rPr lang="lv-LV" dirty="0"/>
              <a:t>Tie nodibināja lazareti ārpus Akonas mūriem un nodarbojās ar ievainoto vācu krustnešu ārstēšanu. </a:t>
            </a:r>
          </a:p>
        </p:txBody>
      </p:sp>
      <p:pic>
        <p:nvPicPr>
          <p:cNvPr id="2052" name="Picture 4" descr="http://s013.radikal.ru/i323/1106/65/99c8a705173c.jpg"/>
          <p:cNvPicPr>
            <a:picLocks noChangeAspect="1" noChangeArrowheads="1"/>
          </p:cNvPicPr>
          <p:nvPr/>
        </p:nvPicPr>
        <p:blipFill>
          <a:blip r:embed="rId2" cstate="print"/>
          <a:srcRect/>
          <a:stretch>
            <a:fillRect/>
          </a:stretch>
        </p:blipFill>
        <p:spPr bwMode="auto">
          <a:xfrm>
            <a:off x="3995936" y="1340768"/>
            <a:ext cx="4762500" cy="3971925"/>
          </a:xfrm>
          <a:prstGeom prst="rect">
            <a:avLst/>
          </a:prstGeom>
          <a:ln>
            <a:noFill/>
          </a:ln>
          <a:effectLst>
            <a:softEdge rad="112500"/>
          </a:effectLst>
        </p:spPr>
      </p:pic>
      <p:pic>
        <p:nvPicPr>
          <p:cNvPr id="2054" name="Picture 6" descr="http://s09.radikal.ru/i182/1106/43/d2b5f5176021.jpg"/>
          <p:cNvPicPr>
            <a:picLocks noChangeAspect="1" noChangeArrowheads="1"/>
          </p:cNvPicPr>
          <p:nvPr/>
        </p:nvPicPr>
        <p:blipFill>
          <a:blip r:embed="rId3" cstate="print"/>
          <a:srcRect/>
          <a:stretch>
            <a:fillRect/>
          </a:stretch>
        </p:blipFill>
        <p:spPr bwMode="auto">
          <a:xfrm>
            <a:off x="0" y="1"/>
            <a:ext cx="3563888" cy="3236011"/>
          </a:xfrm>
          <a:prstGeom prst="rect">
            <a:avLst/>
          </a:prstGeom>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a:solidFill>
                  <a:schemeClr val="tx1">
                    <a:lumMod val="50000"/>
                  </a:schemeClr>
                </a:solidFill>
              </a:rPr>
              <a:t>pusbrāļi</a:t>
            </a:r>
          </a:p>
        </p:txBody>
      </p:sp>
      <p:sp>
        <p:nvSpPr>
          <p:cNvPr id="4" name="Rectangle 3"/>
          <p:cNvSpPr/>
          <p:nvPr/>
        </p:nvSpPr>
        <p:spPr>
          <a:xfrm>
            <a:off x="179512" y="1484784"/>
            <a:ext cx="4176464" cy="4204356"/>
          </a:xfrm>
          <a:prstGeom prst="rect">
            <a:avLst/>
          </a:prstGeom>
        </p:spPr>
        <p:txBody>
          <a:bodyPr wrap="square">
            <a:spAutoFit/>
          </a:bodyPr>
          <a:lstStyle/>
          <a:p>
            <a:pPr algn="ctr">
              <a:lnSpc>
                <a:spcPct val="150000"/>
              </a:lnSpc>
            </a:pPr>
            <a:r>
              <a:rPr lang="lv-LV" dirty="0">
                <a:solidFill>
                  <a:schemeClr val="bg2">
                    <a:lumMod val="75000"/>
                  </a:schemeClr>
                </a:solidFill>
              </a:rPr>
              <a:t>Bruņinieku ordeņa ierēdņi un kalpotāji, kas veica ordeņa saimniecības darbus, ko tā laika paražas aizliedza darīt īstajiem ordeņa brāļiem. </a:t>
            </a:r>
          </a:p>
          <a:p>
            <a:pPr algn="ctr">
              <a:lnSpc>
                <a:spcPct val="150000"/>
              </a:lnSpc>
            </a:pPr>
            <a:r>
              <a:rPr lang="lv-LV" dirty="0">
                <a:solidFill>
                  <a:schemeClr val="bg2">
                    <a:lumMod val="75000"/>
                  </a:schemeClr>
                </a:solidFill>
              </a:rPr>
              <a:t>Stājoties ordeņa pusbrāļos, netika prasīts zvērests, neņēma vērā arī sociālo izcelšanos un tautību. </a:t>
            </a:r>
          </a:p>
          <a:p>
            <a:pPr algn="ctr">
              <a:lnSpc>
                <a:spcPct val="150000"/>
              </a:lnSpc>
            </a:pPr>
            <a:r>
              <a:rPr lang="lv-LV" dirty="0">
                <a:solidFill>
                  <a:schemeClr val="bg2">
                    <a:lumMod val="75000"/>
                  </a:schemeClr>
                </a:solidFill>
              </a:rPr>
              <a:t>Pusbrāļi valkāja pelēkus apmetņus, tāpēc viņus sauca par pelēčiem vai pelēksvārčiem. </a:t>
            </a:r>
          </a:p>
        </p:txBody>
      </p:sp>
      <p:pic>
        <p:nvPicPr>
          <p:cNvPr id="13313" name="Picture 1" descr="C:\Users\Mara\Desktop\ordenis\902906.jpg"/>
          <p:cNvPicPr>
            <a:picLocks noChangeAspect="1" noChangeArrowheads="1"/>
          </p:cNvPicPr>
          <p:nvPr/>
        </p:nvPicPr>
        <p:blipFill>
          <a:blip r:embed="rId2" cstate="print"/>
          <a:srcRect/>
          <a:stretch>
            <a:fillRect/>
          </a:stretch>
        </p:blipFill>
        <p:spPr bwMode="auto">
          <a:xfrm>
            <a:off x="5148064" y="548680"/>
            <a:ext cx="3312368" cy="4178256"/>
          </a:xfrm>
          <a:prstGeom prst="rect">
            <a:avLst/>
          </a:prstGeom>
          <a:ln>
            <a:noFill/>
          </a:ln>
          <a:effectLst>
            <a:softEdge rad="112500"/>
          </a:effectLst>
        </p:spPr>
      </p:pic>
      <p:sp>
        <p:nvSpPr>
          <p:cNvPr id="6" name="Rectangle 5"/>
          <p:cNvSpPr/>
          <p:nvPr/>
        </p:nvSpPr>
        <p:spPr>
          <a:xfrm>
            <a:off x="755576" y="6093296"/>
            <a:ext cx="7992888" cy="369332"/>
          </a:xfrm>
          <a:prstGeom prst="rect">
            <a:avLst/>
          </a:prstGeom>
        </p:spPr>
        <p:txBody>
          <a:bodyPr wrap="square">
            <a:spAutoFit/>
          </a:bodyPr>
          <a:lstStyle/>
          <a:p>
            <a:r>
              <a:rPr lang="lv-LV" dirty="0">
                <a:solidFill>
                  <a:schemeClr val="bg2"/>
                </a:solidFill>
              </a:rPr>
              <a:t>Ar slimnieku kopšanu nodarbojās "pelēkās māsas", lielākoties pusbrāļu sievas.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3106688" cy="612304"/>
          </a:xfrm>
        </p:spPr>
        <p:txBody>
          <a:bodyPr>
            <a:normAutofit fontScale="90000"/>
          </a:bodyPr>
          <a:lstStyle/>
          <a:p>
            <a:r>
              <a:rPr lang="lv-LV" dirty="0">
                <a:solidFill>
                  <a:schemeClr val="bg2">
                    <a:lumMod val="75000"/>
                  </a:schemeClr>
                </a:solidFill>
              </a:rPr>
              <a:t>melngalvji</a:t>
            </a:r>
          </a:p>
        </p:txBody>
      </p:sp>
      <p:pic>
        <p:nvPicPr>
          <p:cNvPr id="48130" name="Picture 2" descr="http://www.letonika.lv/groups/multimedia.aspx?prev=0&amp;entryTitle=060550_1.gif"/>
          <p:cNvPicPr>
            <a:picLocks noChangeAspect="1" noChangeArrowheads="1"/>
          </p:cNvPicPr>
          <p:nvPr/>
        </p:nvPicPr>
        <p:blipFill>
          <a:blip r:embed="rId2" cstate="print"/>
          <a:srcRect/>
          <a:stretch>
            <a:fillRect/>
          </a:stretch>
        </p:blipFill>
        <p:spPr bwMode="auto">
          <a:xfrm>
            <a:off x="3419872" y="2708920"/>
            <a:ext cx="5495925" cy="3714751"/>
          </a:xfrm>
          <a:prstGeom prst="rect">
            <a:avLst/>
          </a:prstGeom>
          <a:ln>
            <a:noFill/>
          </a:ln>
          <a:effectLst>
            <a:softEdge rad="112500"/>
          </a:effectLst>
        </p:spPr>
      </p:pic>
      <p:sp>
        <p:nvSpPr>
          <p:cNvPr id="5" name="Rectangle 4"/>
          <p:cNvSpPr/>
          <p:nvPr/>
        </p:nvSpPr>
        <p:spPr>
          <a:xfrm>
            <a:off x="3563888" y="6381328"/>
            <a:ext cx="4381777" cy="369332"/>
          </a:xfrm>
          <a:prstGeom prst="rect">
            <a:avLst/>
          </a:prstGeom>
        </p:spPr>
        <p:txBody>
          <a:bodyPr wrap="none">
            <a:spAutoFit/>
          </a:bodyPr>
          <a:lstStyle/>
          <a:p>
            <a:r>
              <a:rPr lang="lv-LV" dirty="0">
                <a:solidFill>
                  <a:schemeClr val="bg2">
                    <a:lumMod val="75000"/>
                  </a:schemeClr>
                </a:solidFill>
              </a:rPr>
              <a:t>Sv.Maurīcija attēls Livonijas ordeņa karogā</a:t>
            </a:r>
          </a:p>
        </p:txBody>
      </p:sp>
      <p:sp>
        <p:nvSpPr>
          <p:cNvPr id="6" name="Rectangle 5"/>
          <p:cNvSpPr/>
          <p:nvPr/>
        </p:nvSpPr>
        <p:spPr>
          <a:xfrm>
            <a:off x="179512" y="620688"/>
            <a:ext cx="8784976" cy="1711366"/>
          </a:xfrm>
          <a:prstGeom prst="rect">
            <a:avLst/>
          </a:prstGeom>
        </p:spPr>
        <p:txBody>
          <a:bodyPr wrap="square">
            <a:spAutoFit/>
          </a:bodyPr>
          <a:lstStyle/>
          <a:p>
            <a:pPr algn="just">
              <a:lnSpc>
                <a:spcPct val="150000"/>
              </a:lnSpc>
            </a:pPr>
            <a:r>
              <a:rPr lang="lv-LV" dirty="0">
                <a:solidFill>
                  <a:schemeClr val="bg2">
                    <a:lumMod val="75000"/>
                  </a:schemeClr>
                </a:solidFill>
              </a:rPr>
              <a:t>Bruņinieku ordeņa pusbrāļu apvienības, kas vadīja savu locekļu sabiedrisko dzīvi, veica reliģiskas un kulta ceremonijas, gādāja par viņiem slimības vai nāves gadījumā. Šādas bruņinieku pils kalpotāju, ierēdņu, amatnieku un karavīru apvienības bija visās lielākajās Livonijas pilīs (Rīgā, Cēsīs, Siguldā, Aizputē, Kuldīgā un citur). </a:t>
            </a:r>
          </a:p>
        </p:txBody>
      </p:sp>
      <p:sp>
        <p:nvSpPr>
          <p:cNvPr id="7" name="Rectangle 6"/>
          <p:cNvSpPr/>
          <p:nvPr/>
        </p:nvSpPr>
        <p:spPr>
          <a:xfrm>
            <a:off x="0" y="3356992"/>
            <a:ext cx="3240360" cy="2031325"/>
          </a:xfrm>
          <a:prstGeom prst="rect">
            <a:avLst/>
          </a:prstGeom>
        </p:spPr>
        <p:txBody>
          <a:bodyPr wrap="square">
            <a:spAutoFit/>
          </a:bodyPr>
          <a:lstStyle/>
          <a:p>
            <a:pPr algn="ctr"/>
            <a:r>
              <a:rPr lang="lv-LV" u="sng" dirty="0">
                <a:solidFill>
                  <a:schemeClr val="bg2">
                    <a:lumMod val="75000"/>
                  </a:schemeClr>
                </a:solidFill>
              </a:rPr>
              <a:t>Melngalvju amati</a:t>
            </a:r>
            <a:r>
              <a:rPr lang="lv-LV" dirty="0">
                <a:solidFill>
                  <a:schemeClr val="bg2">
                    <a:lumMod val="75000"/>
                  </a:schemeClr>
                </a:solidFill>
              </a:rPr>
              <a:t>: </a:t>
            </a:r>
          </a:p>
          <a:p>
            <a:pPr algn="ctr"/>
            <a:r>
              <a:rPr lang="lv-LV" dirty="0">
                <a:solidFill>
                  <a:schemeClr val="bg2">
                    <a:lumMod val="75000"/>
                  </a:schemeClr>
                </a:solidFill>
              </a:rPr>
              <a:t>dzērienu devējs, rakstvedis, muižkungs, dārznieks, drēbnieks, kalējs, noliktavas pārzinis; audējas un saimnieces visbiežāk bija sievietes. </a:t>
            </a:r>
            <a:endParaRPr lang="lv-LV"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467544" y="5373216"/>
            <a:ext cx="8280920" cy="1200329"/>
          </a:xfrm>
          <a:prstGeom prst="rect">
            <a:avLst/>
          </a:prstGeom>
        </p:spPr>
        <p:txBody>
          <a:bodyPr wrap="square">
            <a:spAutoFit/>
          </a:bodyPr>
          <a:lstStyle/>
          <a:p>
            <a:r>
              <a:rPr lang="lv-LV" dirty="0">
                <a:solidFill>
                  <a:schemeClr val="bg2">
                    <a:lumMod val="75000"/>
                  </a:schemeClr>
                </a:solidFill>
              </a:rPr>
              <a:t>Līdz XVI gs. Ordenī bija aptuveni 400-500 pilntiesīgu brāļu bruņinieku (1451. gada vizitācijā no 13 Latvijas teritorijā pārbaudītajām pilīm tikai četrās ordeņbrāļu skaits sasniedza vai pārsniedza 12; visvairāk brāļu - 33 - dzīvojuši Vilandē, bet Rīgā - 28), bet XVI gs. vidū vairs tikai 120-150. </a:t>
            </a:r>
          </a:p>
        </p:txBody>
      </p:sp>
      <p:pic>
        <p:nvPicPr>
          <p:cNvPr id="8194" name="Picture 2" descr="Image"/>
          <p:cNvPicPr>
            <a:picLocks noChangeAspect="1" noChangeArrowheads="1"/>
          </p:cNvPicPr>
          <p:nvPr/>
        </p:nvPicPr>
        <p:blipFill>
          <a:blip r:embed="rId2" cstate="print"/>
          <a:srcRect/>
          <a:stretch>
            <a:fillRect/>
          </a:stretch>
        </p:blipFill>
        <p:spPr bwMode="auto">
          <a:xfrm>
            <a:off x="611560" y="260648"/>
            <a:ext cx="7728793" cy="488689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2">
            <a:extLst>
              <a:ext uri="{FF2B5EF4-FFF2-40B4-BE49-F238E27FC236}">
                <a16:creationId xmlns:a16="http://schemas.microsoft.com/office/drawing/2014/main" id="{AE873C85-0B16-4EEC-6ACF-ABB219901619}"/>
              </a:ext>
            </a:extLst>
          </p:cNvPr>
          <p:cNvSpPr>
            <a:spLocks noGrp="1"/>
          </p:cNvSpPr>
          <p:nvPr>
            <p:ph type="title"/>
          </p:nvPr>
        </p:nvSpPr>
        <p:spPr>
          <a:xfrm>
            <a:off x="323528" y="1844824"/>
            <a:ext cx="4824536" cy="1219200"/>
          </a:xfrm>
        </p:spPr>
        <p:txBody>
          <a:bodyPr>
            <a:normAutofit fontScale="90000"/>
          </a:bodyPr>
          <a:lstStyle/>
          <a:p>
            <a:r>
              <a:rPr lang="lv-LV" dirty="0"/>
              <a:t>VENTSPILS CIETUMS</a:t>
            </a:r>
          </a:p>
        </p:txBody>
      </p:sp>
      <p:pic>
        <p:nvPicPr>
          <p:cNvPr id="4" name="Attēls 3">
            <a:extLst>
              <a:ext uri="{FF2B5EF4-FFF2-40B4-BE49-F238E27FC236}">
                <a16:creationId xmlns:a16="http://schemas.microsoft.com/office/drawing/2014/main" id="{B97D66FD-F7D9-5789-1B08-755322466726}"/>
              </a:ext>
            </a:extLst>
          </p:cNvPr>
          <p:cNvPicPr>
            <a:picLocks noChangeAspect="1"/>
          </p:cNvPicPr>
          <p:nvPr/>
        </p:nvPicPr>
        <p:blipFill>
          <a:blip r:embed="rId2"/>
          <a:stretch>
            <a:fillRect/>
          </a:stretch>
        </p:blipFill>
        <p:spPr>
          <a:xfrm>
            <a:off x="4748403" y="332656"/>
            <a:ext cx="4395597" cy="6389162"/>
          </a:xfrm>
          <a:prstGeom prst="ellipse">
            <a:avLst/>
          </a:prstGeom>
          <a:ln>
            <a:noFill/>
          </a:ln>
          <a:effectLst>
            <a:softEdge rad="112500"/>
          </a:effectLst>
        </p:spPr>
      </p:pic>
    </p:spTree>
    <p:extLst>
      <p:ext uri="{BB962C8B-B14F-4D97-AF65-F5344CB8AC3E}">
        <p14:creationId xmlns:p14="http://schemas.microsoft.com/office/powerpoint/2010/main" val="263495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descr="Attēls, kurā ir ārpus telpām, glezna, ēka, debesis&#10;&#10;Mākslīgā intelekta ģenerētais saturs var būt nepareizs.">
            <a:extLst>
              <a:ext uri="{FF2B5EF4-FFF2-40B4-BE49-F238E27FC236}">
                <a16:creationId xmlns:a16="http://schemas.microsoft.com/office/drawing/2014/main" id="{17384336-74AB-7469-CB97-3E3DD24F37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109" y="548680"/>
            <a:ext cx="8933781" cy="5580856"/>
          </a:xfrm>
        </p:spPr>
      </p:pic>
    </p:spTree>
    <p:extLst>
      <p:ext uri="{BB962C8B-B14F-4D97-AF65-F5344CB8AC3E}">
        <p14:creationId xmlns:p14="http://schemas.microsoft.com/office/powerpoint/2010/main" val="3823889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descr="Attēls, kurā ir teksts, taisnstūris, plāns, ilustrācija&#10;&#10;Mākslīgā intelekta ģenerētais saturs var būt nepareizs.">
            <a:extLst>
              <a:ext uri="{FF2B5EF4-FFF2-40B4-BE49-F238E27FC236}">
                <a16:creationId xmlns:a16="http://schemas.microsoft.com/office/drawing/2014/main" id="{C3093D3B-D3B9-2C83-EF11-4EB2058E19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8330" y="332655"/>
            <a:ext cx="5451821" cy="6264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Attēls 5">
            <a:extLst>
              <a:ext uri="{FF2B5EF4-FFF2-40B4-BE49-F238E27FC236}">
                <a16:creationId xmlns:a16="http://schemas.microsoft.com/office/drawing/2014/main" id="{9ACA36E6-7A04-CFCA-A09C-04D13C1D8045}"/>
              </a:ext>
            </a:extLst>
          </p:cNvPr>
          <p:cNvPicPr>
            <a:picLocks noChangeAspect="1"/>
          </p:cNvPicPr>
          <p:nvPr/>
        </p:nvPicPr>
        <p:blipFill>
          <a:blip r:embed="rId3"/>
          <a:stretch>
            <a:fillRect/>
          </a:stretch>
        </p:blipFill>
        <p:spPr>
          <a:xfrm>
            <a:off x="6588224" y="476672"/>
            <a:ext cx="1872208" cy="5639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09450E07-4CC6-00A0-CE0D-8928F49878D8}"/>
              </a:ext>
            </a:extLst>
          </p:cNvPr>
          <p:cNvSpPr txBox="1"/>
          <p:nvPr/>
        </p:nvSpPr>
        <p:spPr>
          <a:xfrm>
            <a:off x="611560" y="6227938"/>
            <a:ext cx="1730722" cy="369332"/>
          </a:xfrm>
          <a:prstGeom prst="rect">
            <a:avLst/>
          </a:prstGeom>
          <a:noFill/>
        </p:spPr>
        <p:txBody>
          <a:bodyPr wrap="square">
            <a:spAutoFit/>
          </a:bodyPr>
          <a:lstStyle/>
          <a:p>
            <a:r>
              <a:rPr lang="lv-LV" dirty="0">
                <a:solidFill>
                  <a:srgbClr val="444D26">
                    <a:lumMod val="75000"/>
                  </a:srgbClr>
                </a:solidFill>
                <a:latin typeface="Constantia"/>
              </a:rPr>
              <a:t>19.gs. vidus</a:t>
            </a:r>
            <a:endParaRPr lang="lv-LV" dirty="0"/>
          </a:p>
        </p:txBody>
      </p:sp>
    </p:spTree>
    <p:extLst>
      <p:ext uri="{BB962C8B-B14F-4D97-AF65-F5344CB8AC3E}">
        <p14:creationId xmlns:p14="http://schemas.microsoft.com/office/powerpoint/2010/main" val="4226799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Satura vietturis 8" descr="Attēls, kurā ir teksts, diagramma, plāns, skečs&#10;&#10;Mākslīgā intelekta ģenerētais saturs var būt nepareizs.">
            <a:extLst>
              <a:ext uri="{FF2B5EF4-FFF2-40B4-BE49-F238E27FC236}">
                <a16:creationId xmlns:a16="http://schemas.microsoft.com/office/drawing/2014/main" id="{C37D338B-7542-1D84-D470-B7C763D68B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16632"/>
            <a:ext cx="5832648" cy="6840962"/>
          </a:xfrm>
        </p:spPr>
      </p:pic>
      <p:pic>
        <p:nvPicPr>
          <p:cNvPr id="3" name="Attēls 2" descr="Attēls, kurā ir ēka, ārpus telpām, debesis, koks&#10;&#10;Mākslīgā intelekta ģenerētais saturs var būt nepareizs.">
            <a:extLst>
              <a:ext uri="{FF2B5EF4-FFF2-40B4-BE49-F238E27FC236}">
                <a16:creationId xmlns:a16="http://schemas.microsoft.com/office/drawing/2014/main" id="{575ECBC4-1B41-D4B1-40BA-6292AAF79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1340768"/>
            <a:ext cx="2672325" cy="4008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9666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descr="Attēls, kurā ir ārpus telpām, koks, ēka, debesis&#10;&#10;Mākslīgā intelekta ģenerētais saturs var būt nepareizs.">
            <a:extLst>
              <a:ext uri="{FF2B5EF4-FFF2-40B4-BE49-F238E27FC236}">
                <a16:creationId xmlns:a16="http://schemas.microsoft.com/office/drawing/2014/main" id="{F2FDD28F-21F2-4F5A-7BDA-4140165DB1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4231" y="414880"/>
            <a:ext cx="7828498" cy="5832648"/>
          </a:xfrm>
          <a:prstGeom prst="rect">
            <a:avLst/>
          </a:prstGeom>
          <a:ln>
            <a:noFill/>
          </a:ln>
          <a:effectLst>
            <a:outerShdw blurRad="190500" algn="tl" rotWithShape="0">
              <a:srgbClr val="000000">
                <a:alpha val="70000"/>
              </a:srgbClr>
            </a:outerShdw>
          </a:effectLst>
        </p:spPr>
      </p:pic>
      <p:sp>
        <p:nvSpPr>
          <p:cNvPr id="3" name="Virsraksts 2">
            <a:extLst>
              <a:ext uri="{FF2B5EF4-FFF2-40B4-BE49-F238E27FC236}">
                <a16:creationId xmlns:a16="http://schemas.microsoft.com/office/drawing/2014/main" id="{56F30466-736D-651F-EFB7-FB08DF104415}"/>
              </a:ext>
            </a:extLst>
          </p:cNvPr>
          <p:cNvSpPr>
            <a:spLocks noGrp="1"/>
          </p:cNvSpPr>
          <p:nvPr>
            <p:ph type="title"/>
          </p:nvPr>
        </p:nvSpPr>
        <p:spPr>
          <a:xfrm>
            <a:off x="457200" y="152400"/>
            <a:ext cx="8229600" cy="540296"/>
          </a:xfrm>
        </p:spPr>
        <p:txBody>
          <a:bodyPr>
            <a:normAutofit fontScale="90000"/>
          </a:bodyPr>
          <a:lstStyle/>
          <a:p>
            <a:r>
              <a:rPr lang="lv-LV" dirty="0"/>
              <a:t>Ventspils cietums 1917.g.</a:t>
            </a:r>
          </a:p>
        </p:txBody>
      </p:sp>
      <p:sp>
        <p:nvSpPr>
          <p:cNvPr id="7" name="TextBox 6">
            <a:extLst>
              <a:ext uri="{FF2B5EF4-FFF2-40B4-BE49-F238E27FC236}">
                <a16:creationId xmlns:a16="http://schemas.microsoft.com/office/drawing/2014/main" id="{83238433-003A-B6E3-4717-2C760579E9BE}"/>
              </a:ext>
            </a:extLst>
          </p:cNvPr>
          <p:cNvSpPr txBox="1"/>
          <p:nvPr/>
        </p:nvSpPr>
        <p:spPr>
          <a:xfrm>
            <a:off x="564231" y="5486163"/>
            <a:ext cx="7464153" cy="646331"/>
          </a:xfrm>
          <a:prstGeom prst="rect">
            <a:avLst/>
          </a:prstGeom>
          <a:noFill/>
        </p:spPr>
        <p:txBody>
          <a:bodyPr wrap="square">
            <a:spAutoFit/>
          </a:bodyPr>
          <a:lstStyle/>
          <a:p>
            <a:r>
              <a:rPr lang="lv-LV" dirty="0">
                <a:solidFill>
                  <a:schemeClr val="bg1"/>
                </a:solidFill>
              </a:rPr>
              <a:t>Ēkā atradās cietuma uzrauga dzīvoklis ar 4 istabām, virtuvi un pieliekamo, mazgājamā telpa arestantiem un virtuve, ceptuve, pieliekamais</a:t>
            </a:r>
          </a:p>
        </p:txBody>
      </p:sp>
      <p:sp>
        <p:nvSpPr>
          <p:cNvPr id="8" name="Bultiņa: saliekta augšup 7">
            <a:extLst>
              <a:ext uri="{FF2B5EF4-FFF2-40B4-BE49-F238E27FC236}">
                <a16:creationId xmlns:a16="http://schemas.microsoft.com/office/drawing/2014/main" id="{24F20BE2-23E0-C058-C9C2-BB6ADDFFC368}"/>
              </a:ext>
            </a:extLst>
          </p:cNvPr>
          <p:cNvSpPr/>
          <p:nvPr/>
        </p:nvSpPr>
        <p:spPr>
          <a:xfrm>
            <a:off x="7774930" y="5085184"/>
            <a:ext cx="469478" cy="909999"/>
          </a:xfrm>
          <a:prstGeom prst="bentUp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579088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Satura vietturis 4" descr="Attēls, kurā ir kaļķakmens&#10;&#10;Mākslīgā intelekta ģenerētais saturs var būt nepareizs.">
            <a:extLst>
              <a:ext uri="{FF2B5EF4-FFF2-40B4-BE49-F238E27FC236}">
                <a16:creationId xmlns:a16="http://schemas.microsoft.com/office/drawing/2014/main" id="{647DFD50-609C-2868-6EA2-9E76BB6493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5917" y="243165"/>
            <a:ext cx="2473971" cy="3298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Attēls 5">
            <a:extLst>
              <a:ext uri="{FF2B5EF4-FFF2-40B4-BE49-F238E27FC236}">
                <a16:creationId xmlns:a16="http://schemas.microsoft.com/office/drawing/2014/main" id="{A4EA03F1-F363-F146-7BB7-1D44723ABBB9}"/>
              </a:ext>
            </a:extLst>
          </p:cNvPr>
          <p:cNvPicPr>
            <a:picLocks noChangeAspect="1"/>
          </p:cNvPicPr>
          <p:nvPr/>
        </p:nvPicPr>
        <p:blipFill>
          <a:blip r:embed="rId3"/>
          <a:stretch>
            <a:fillRect/>
          </a:stretch>
        </p:blipFill>
        <p:spPr>
          <a:xfrm>
            <a:off x="2377785" y="3677229"/>
            <a:ext cx="4226059" cy="3169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Attēls 1">
            <a:extLst>
              <a:ext uri="{FF2B5EF4-FFF2-40B4-BE49-F238E27FC236}">
                <a16:creationId xmlns:a16="http://schemas.microsoft.com/office/drawing/2014/main" id="{123FE6D1-19D4-B15D-A2B0-01170D4C8C7B}"/>
              </a:ext>
            </a:extLst>
          </p:cNvPr>
          <p:cNvPicPr>
            <a:picLocks noChangeAspect="1"/>
          </p:cNvPicPr>
          <p:nvPr/>
        </p:nvPicPr>
        <p:blipFill>
          <a:blip r:embed="rId4"/>
          <a:stretch>
            <a:fillRect/>
          </a:stretch>
        </p:blipFill>
        <p:spPr>
          <a:xfrm>
            <a:off x="162016" y="100253"/>
            <a:ext cx="2624496" cy="3576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Attēls 2">
            <a:extLst>
              <a:ext uri="{FF2B5EF4-FFF2-40B4-BE49-F238E27FC236}">
                <a16:creationId xmlns:a16="http://schemas.microsoft.com/office/drawing/2014/main" id="{107140E7-8A56-2B7F-9835-416B357F8E00}"/>
              </a:ext>
            </a:extLst>
          </p:cNvPr>
          <p:cNvPicPr>
            <a:picLocks noChangeAspect="1"/>
          </p:cNvPicPr>
          <p:nvPr/>
        </p:nvPicPr>
        <p:blipFill>
          <a:blip r:embed="rId5"/>
          <a:stretch>
            <a:fillRect/>
          </a:stretch>
        </p:blipFill>
        <p:spPr>
          <a:xfrm>
            <a:off x="6302285" y="68267"/>
            <a:ext cx="2679699" cy="3645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29105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3491880" y="4797152"/>
            <a:ext cx="5544616" cy="1200329"/>
          </a:xfrm>
          <a:prstGeom prst="rect">
            <a:avLst/>
          </a:prstGeom>
        </p:spPr>
        <p:txBody>
          <a:bodyPr wrap="square">
            <a:spAutoFit/>
          </a:bodyPr>
          <a:lstStyle/>
          <a:p>
            <a:pPr algn="ctr"/>
            <a:r>
              <a:rPr lang="lv-LV" dirty="0"/>
              <a:t>Jaunais Vācu jeb Teitoņu ordenis gādāja par sasirgušajiem saskaņā ar </a:t>
            </a:r>
            <a:r>
              <a:rPr lang="lv-LV" dirty="0" err="1"/>
              <a:t>Joaniešu</a:t>
            </a:r>
            <a:r>
              <a:rPr lang="lv-LV" dirty="0"/>
              <a:t> ordeņa  priekšrakstiem, bet karoja pret neticīgajiem saskaņā ar Templiešu ordeņa statūtiem.</a:t>
            </a:r>
          </a:p>
        </p:txBody>
      </p:sp>
      <p:sp>
        <p:nvSpPr>
          <p:cNvPr id="5" name="Rectangle 4"/>
          <p:cNvSpPr/>
          <p:nvPr/>
        </p:nvSpPr>
        <p:spPr>
          <a:xfrm>
            <a:off x="5508104" y="332656"/>
            <a:ext cx="3635896" cy="2308324"/>
          </a:xfrm>
          <a:prstGeom prst="rect">
            <a:avLst/>
          </a:prstGeom>
        </p:spPr>
        <p:txBody>
          <a:bodyPr wrap="square">
            <a:spAutoFit/>
          </a:bodyPr>
          <a:lstStyle/>
          <a:p>
            <a:pPr algn="ctr"/>
            <a:r>
              <a:rPr lang="lv-LV" dirty="0"/>
              <a:t>1198.gadā šī slimnieku kopēju brālība kļuva par bruņinieku ordeni.</a:t>
            </a:r>
          </a:p>
          <a:p>
            <a:pPr algn="ctr"/>
            <a:r>
              <a:rPr lang="lv-LV" dirty="0"/>
              <a:t>Līdz ar pienākumu aprūpēt svētceļniekus, slimos un nabadzīgos, jaunizveidotajam ordenim bija jāpiedalās cīņā pret neticīgajiem. </a:t>
            </a:r>
          </a:p>
        </p:txBody>
      </p:sp>
      <p:pic>
        <p:nvPicPr>
          <p:cNvPr id="6" name="Picture 2" descr="C:\Users\Mara\Desktop\ordenis\doc042aa.jpg"/>
          <p:cNvPicPr>
            <a:picLocks noChangeAspect="1" noChangeArrowheads="1"/>
          </p:cNvPicPr>
          <p:nvPr/>
        </p:nvPicPr>
        <p:blipFill>
          <a:blip r:embed="rId2" cstate="print"/>
          <a:srcRect/>
          <a:stretch>
            <a:fillRect/>
          </a:stretch>
        </p:blipFill>
        <p:spPr bwMode="auto">
          <a:xfrm>
            <a:off x="1763688" y="0"/>
            <a:ext cx="3672408" cy="3770600"/>
          </a:xfrm>
          <a:prstGeom prst="rect">
            <a:avLst/>
          </a:prstGeom>
          <a:noFill/>
        </p:spPr>
      </p:pic>
      <p:pic>
        <p:nvPicPr>
          <p:cNvPr id="1026" name="Picture 2" descr="C:\Users\Mara\Desktop\ordenis\Tamplers-10.jpg"/>
          <p:cNvPicPr>
            <a:picLocks noChangeAspect="1" noChangeArrowheads="1"/>
          </p:cNvPicPr>
          <p:nvPr/>
        </p:nvPicPr>
        <p:blipFill>
          <a:blip r:embed="rId3" cstate="print"/>
          <a:srcRect/>
          <a:stretch>
            <a:fillRect/>
          </a:stretch>
        </p:blipFill>
        <p:spPr bwMode="auto">
          <a:xfrm>
            <a:off x="0" y="2780928"/>
            <a:ext cx="3136210" cy="407707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C:\Users\Mara\Desktop\ordenis\The Court of Emperor Frederick II in Palermo  Arthur Georg von Ramberg (1819 - 1875).jpg"/>
          <p:cNvPicPr>
            <a:picLocks noChangeAspect="1" noChangeArrowheads="1"/>
          </p:cNvPicPr>
          <p:nvPr/>
        </p:nvPicPr>
        <p:blipFill>
          <a:blip r:embed="rId2" cstate="print"/>
          <a:srcRect/>
          <a:stretch>
            <a:fillRect/>
          </a:stretch>
        </p:blipFill>
        <p:spPr bwMode="auto">
          <a:xfrm>
            <a:off x="0" y="0"/>
            <a:ext cx="9469388" cy="6947088"/>
          </a:xfrm>
          <a:prstGeom prst="rect">
            <a:avLst/>
          </a:prstGeom>
          <a:noFill/>
        </p:spPr>
      </p:pic>
      <p:sp>
        <p:nvSpPr>
          <p:cNvPr id="4" name="Rectangle 3"/>
          <p:cNvSpPr/>
          <p:nvPr/>
        </p:nvSpPr>
        <p:spPr>
          <a:xfrm>
            <a:off x="0" y="0"/>
            <a:ext cx="5580112" cy="1891287"/>
          </a:xfrm>
          <a:prstGeom prst="rect">
            <a:avLst/>
          </a:prstGeom>
        </p:spPr>
        <p:txBody>
          <a:bodyPr wrap="square">
            <a:spAutoFit/>
          </a:bodyPr>
          <a:lstStyle/>
          <a:p>
            <a:pPr>
              <a:lnSpc>
                <a:spcPct val="150000"/>
              </a:lnSpc>
            </a:pPr>
            <a:r>
              <a:rPr lang="lv-LV" sz="2000" b="1" dirty="0">
                <a:solidFill>
                  <a:schemeClr val="tx2">
                    <a:lumMod val="75000"/>
                  </a:schemeClr>
                </a:solidFill>
                <a:effectLst>
                  <a:outerShdw blurRad="38100" dist="38100" dir="2700000" algn="tl">
                    <a:schemeClr val="tx2">
                      <a:lumMod val="75000"/>
                      <a:alpha val="41000"/>
                    </a:schemeClr>
                  </a:outerShdw>
                </a:effectLst>
              </a:rPr>
              <a:t>Svētās Romas impērijas ķeizars Frīdrihs II iecēla virsmestru Hermani impērijas firsta kārtā un ordenim tika dāvāti zemes īpašumi dažādās Eiropas zemēs.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Mara\Desktop\Deutscher_Orden_in_Europa_1300.png"/>
          <p:cNvPicPr>
            <a:picLocks noChangeAspect="1" noChangeArrowheads="1"/>
          </p:cNvPicPr>
          <p:nvPr/>
        </p:nvPicPr>
        <p:blipFill>
          <a:blip r:embed="rId2" cstate="print"/>
          <a:srcRect/>
          <a:stretch>
            <a:fillRect/>
          </a:stretch>
        </p:blipFill>
        <p:spPr bwMode="auto">
          <a:xfrm>
            <a:off x="0" y="7070"/>
            <a:ext cx="9144000" cy="6858000"/>
          </a:xfrm>
          <a:prstGeom prst="rect">
            <a:avLst/>
          </a:prstGeom>
          <a:noFill/>
        </p:spPr>
      </p:pic>
      <p:sp>
        <p:nvSpPr>
          <p:cNvPr id="4" name="Rectangle 3"/>
          <p:cNvSpPr/>
          <p:nvPr/>
        </p:nvSpPr>
        <p:spPr>
          <a:xfrm>
            <a:off x="179512" y="4653136"/>
            <a:ext cx="3923928" cy="2542363"/>
          </a:xfrm>
          <a:prstGeom prst="rect">
            <a:avLst/>
          </a:prstGeom>
        </p:spPr>
        <p:txBody>
          <a:bodyPr wrap="square">
            <a:spAutoFit/>
          </a:bodyPr>
          <a:lstStyle/>
          <a:p>
            <a:pPr algn="ctr">
              <a:lnSpc>
                <a:spcPct val="150000"/>
              </a:lnSpc>
            </a:pPr>
            <a:r>
              <a:rPr lang="lv-LV" dirty="0">
                <a:solidFill>
                  <a:schemeClr val="accent6">
                    <a:lumMod val="75000"/>
                  </a:schemeClr>
                </a:solidFill>
                <a:effectLst>
                  <a:outerShdw blurRad="38100" dist="38100" dir="2700000" algn="tl">
                    <a:srgbClr val="000000">
                      <a:alpha val="43137"/>
                    </a:srgbClr>
                  </a:outerShdw>
                </a:effectLst>
              </a:rPr>
              <a:t>Ciešā saikne ar Štaufenu valdnieku namu pavēra ceļu uz eksplozijai līdzīgu ordeņa īpašumu paplašināšanos Vācu impērijā, Vidusjūras telpā un Baltijā.</a:t>
            </a:r>
          </a:p>
          <a:p>
            <a:pPr algn="ctr">
              <a:lnSpc>
                <a:spcPct val="150000"/>
              </a:lnSpc>
            </a:pPr>
            <a:endParaRPr lang="lv-LV" u="sng" dirty="0">
              <a:effectLst>
                <a:outerShdw blurRad="38100" dist="38100" dir="2700000" algn="tl">
                  <a:srgbClr val="000000">
                    <a:alpha val="43137"/>
                  </a:srgbClr>
                </a:outerShdw>
              </a:effectLst>
            </a:endParaRPr>
          </a:p>
        </p:txBody>
      </p:sp>
      <p:pic>
        <p:nvPicPr>
          <p:cNvPr id="2" name="Attēls 1">
            <a:extLst>
              <a:ext uri="{FF2B5EF4-FFF2-40B4-BE49-F238E27FC236}">
                <a16:creationId xmlns:a16="http://schemas.microsoft.com/office/drawing/2014/main" id="{FDCAE61E-8D9C-0918-617D-B46188B6682A}"/>
              </a:ext>
            </a:extLst>
          </p:cNvPr>
          <p:cNvPicPr>
            <a:picLocks noChangeAspect="1"/>
          </p:cNvPicPr>
          <p:nvPr/>
        </p:nvPicPr>
        <p:blipFill>
          <a:blip r:embed="rId3"/>
          <a:stretch>
            <a:fillRect/>
          </a:stretch>
        </p:blipFill>
        <p:spPr>
          <a:xfrm>
            <a:off x="6660232" y="21663"/>
            <a:ext cx="2514662" cy="3593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7412" name="Picture 4" descr="http://www.poland.travel/en/images/phocagallery/Malbork/thumbs/phoca_thumb_l_malbork.jpg"/>
          <p:cNvPicPr>
            <a:picLocks noChangeAspect="1" noChangeArrowheads="1"/>
          </p:cNvPicPr>
          <p:nvPr/>
        </p:nvPicPr>
        <p:blipFill>
          <a:blip r:embed="rId2" cstate="print"/>
          <a:srcRect/>
          <a:stretch>
            <a:fillRect/>
          </a:stretch>
        </p:blipFill>
        <p:spPr bwMode="auto">
          <a:xfrm>
            <a:off x="107504" y="908720"/>
            <a:ext cx="8882080" cy="5832648"/>
          </a:xfrm>
          <a:prstGeom prst="rect">
            <a:avLst/>
          </a:prstGeom>
          <a:noFill/>
        </p:spPr>
      </p:pic>
      <p:sp>
        <p:nvSpPr>
          <p:cNvPr id="6" name="Rectangle 5"/>
          <p:cNvSpPr/>
          <p:nvPr/>
        </p:nvSpPr>
        <p:spPr>
          <a:xfrm>
            <a:off x="1380192" y="132183"/>
            <a:ext cx="6336704" cy="369332"/>
          </a:xfrm>
          <a:prstGeom prst="rect">
            <a:avLst/>
          </a:prstGeom>
        </p:spPr>
        <p:txBody>
          <a:bodyPr wrap="square">
            <a:spAutoFit/>
          </a:bodyPr>
          <a:lstStyle/>
          <a:p>
            <a:pPr algn="ctr"/>
            <a:r>
              <a:rPr lang="lv-LV" b="1" dirty="0"/>
              <a:t>Ordeņa galvenā mītne atradās </a:t>
            </a:r>
            <a:r>
              <a:rPr lang="lv-LV" b="1" dirty="0" err="1"/>
              <a:t>Marienburgā</a:t>
            </a:r>
            <a:r>
              <a:rPr lang="lv-LV" b="1"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5220072" cy="1340768"/>
          </a:xfrm>
        </p:spPr>
        <p:style>
          <a:lnRef idx="1">
            <a:schemeClr val="accent2"/>
          </a:lnRef>
          <a:fillRef idx="3">
            <a:schemeClr val="accent2"/>
          </a:fillRef>
          <a:effectRef idx="2">
            <a:schemeClr val="accent2"/>
          </a:effectRef>
          <a:fontRef idx="minor">
            <a:schemeClr val="lt1"/>
          </a:fontRef>
        </p:style>
        <p:txBody>
          <a:bodyPr>
            <a:normAutofit fontScale="90000"/>
          </a:bodyPr>
          <a:lstStyle/>
          <a:p>
            <a:pPr algn="ctr"/>
            <a:br>
              <a:rPr lang="lv-LV" b="1" dirty="0">
                <a:effectLst>
                  <a:outerShdw blurRad="38100" dist="38100" dir="2700000" algn="tl">
                    <a:srgbClr val="000000">
                      <a:alpha val="43137"/>
                    </a:srgbClr>
                  </a:outerShdw>
                </a:effectLst>
              </a:rPr>
            </a:br>
            <a:br>
              <a:rPr lang="lv-LV" b="1" dirty="0">
                <a:effectLst>
                  <a:outerShdw blurRad="38100" dist="38100" dir="2700000" algn="tl">
                    <a:srgbClr val="000000">
                      <a:alpha val="43137"/>
                    </a:srgbClr>
                  </a:outerShdw>
                </a:effectLst>
              </a:rPr>
            </a:br>
            <a:br>
              <a:rPr lang="lv-LV" b="1" dirty="0">
                <a:effectLst>
                  <a:outerShdw blurRad="38100" dist="38100" dir="2700000" algn="tl">
                    <a:srgbClr val="000000">
                      <a:alpha val="43137"/>
                    </a:srgbClr>
                  </a:outerShdw>
                </a:effectLst>
              </a:rPr>
            </a:br>
            <a:r>
              <a:rPr lang="lv-LV" b="1" i="1" dirty="0">
                <a:effectLst>
                  <a:outerShdw blurRad="38100" dist="38100" dir="2700000" algn="tl">
                    <a:srgbClr val="000000">
                      <a:alpha val="43137"/>
                    </a:srgbClr>
                  </a:outerShdw>
                </a:effectLst>
              </a:rPr>
              <a:t>Dievmātes  Marijas zeme</a:t>
            </a:r>
            <a:r>
              <a:rPr lang="lv-LV" b="1" dirty="0">
                <a:effectLst>
                  <a:outerShdw blurRad="38100" dist="38100" dir="2700000" algn="tl">
                    <a:srgbClr val="000000">
                      <a:alpha val="43137"/>
                    </a:srgbClr>
                  </a:outerShdw>
                </a:effectLst>
              </a:rPr>
              <a:t> - LIVONIJA</a:t>
            </a:r>
            <a:endParaRPr lang="lv-LV" dirty="0">
              <a:effectLst>
                <a:outerShdw blurRad="38100" dist="38100" dir="2700000" algn="tl">
                  <a:srgbClr val="000000">
                    <a:alpha val="43137"/>
                  </a:srgbClr>
                </a:outerShdw>
              </a:effectLst>
            </a:endParaRPr>
          </a:p>
        </p:txBody>
      </p:sp>
      <p:sp>
        <p:nvSpPr>
          <p:cNvPr id="4" name="Rectangle 3"/>
          <p:cNvSpPr/>
          <p:nvPr/>
        </p:nvSpPr>
        <p:spPr>
          <a:xfrm>
            <a:off x="3131840" y="5541039"/>
            <a:ext cx="4608512" cy="1200329"/>
          </a:xfrm>
          <a:prstGeom prst="rect">
            <a:avLst/>
          </a:prstGeom>
        </p:spPr>
        <p:txBody>
          <a:bodyPr wrap="square">
            <a:spAutoFit/>
          </a:bodyPr>
          <a:lstStyle/>
          <a:p>
            <a:pPr algn="ctr"/>
            <a:r>
              <a:rPr lang="lv-LV" dirty="0">
                <a:solidFill>
                  <a:schemeClr val="bg2"/>
                </a:solidFill>
              </a:rPr>
              <a:t>Jau 13.gsadsimta 30-to g. sākumā Zobenbrāļu ordeņa mestrs centās pieslieties vairāk priviliģētajam Vācu ordenim, tomēr vienošanās netika panākta. </a:t>
            </a:r>
          </a:p>
        </p:txBody>
      </p:sp>
      <p:pic>
        <p:nvPicPr>
          <p:cNvPr id="43010" name="Picture 2" descr="C:\Users\Mara\Desktop\ordenis\zobenbralis.jpg"/>
          <p:cNvPicPr>
            <a:picLocks noChangeAspect="1" noChangeArrowheads="1"/>
          </p:cNvPicPr>
          <p:nvPr/>
        </p:nvPicPr>
        <p:blipFill>
          <a:blip r:embed="rId2" cstate="print"/>
          <a:srcRect/>
          <a:stretch>
            <a:fillRect/>
          </a:stretch>
        </p:blipFill>
        <p:spPr bwMode="auto">
          <a:xfrm flipH="1">
            <a:off x="13626" y="1340768"/>
            <a:ext cx="2952328" cy="4430840"/>
          </a:xfrm>
          <a:prstGeom prst="rect">
            <a:avLst/>
          </a:prstGeom>
          <a:ln>
            <a:noFill/>
          </a:ln>
          <a:effectLst>
            <a:outerShdw blurRad="292100" dist="139700" dir="2700000" algn="tl" rotWithShape="0">
              <a:srgbClr val="333333">
                <a:alpha val="65000"/>
              </a:srgbClr>
            </a:outerShdw>
          </a:effectLst>
        </p:spPr>
      </p:pic>
      <p:pic>
        <p:nvPicPr>
          <p:cNvPr id="1026" name="Picture 2" descr="Bīskaps Alberts no Bukshēvdenes —">
            <a:extLst>
              <a:ext uri="{FF2B5EF4-FFF2-40B4-BE49-F238E27FC236}">
                <a16:creationId xmlns:a16="http://schemas.microsoft.com/office/drawing/2014/main" id="{5B686F73-6593-5AF4-C70B-70D065C62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118" y="116632"/>
            <a:ext cx="3461370" cy="4790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3ED38B46-BBCC-9A5C-99E2-C74C8EC79B68}"/>
              </a:ext>
            </a:extLst>
          </p:cNvPr>
          <p:cNvSpPr txBox="1"/>
          <p:nvPr/>
        </p:nvSpPr>
        <p:spPr>
          <a:xfrm>
            <a:off x="2990201" y="1542562"/>
            <a:ext cx="2232248" cy="646331"/>
          </a:xfrm>
          <a:prstGeom prst="rect">
            <a:avLst/>
          </a:prstGeom>
          <a:noFill/>
        </p:spPr>
        <p:txBody>
          <a:bodyPr wrap="square">
            <a:spAutoFit/>
          </a:bodyPr>
          <a:lstStyle/>
          <a:p>
            <a:r>
              <a:rPr kumimoji="0" lang="lv-LV" sz="1800" b="0" i="0" u="none" strike="noStrike" kern="1200" cap="none" spc="0" normalizeH="0" baseline="0" noProof="0" dirty="0">
                <a:ln>
                  <a:noFill/>
                </a:ln>
                <a:solidFill>
                  <a:srgbClr val="444D26"/>
                </a:solidFill>
                <a:effectLst/>
                <a:uLnTx/>
                <a:uFillTx/>
                <a:latin typeface="Constantia"/>
                <a:ea typeface="+mn-ea"/>
                <a:cs typeface="+mn-cs"/>
              </a:rPr>
              <a:t>Zobenbrāļu ordenis. Dibināts 1202.gadā.</a:t>
            </a:r>
            <a:endParaRPr lang="lv-LV"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3034680" cy="828328"/>
          </a:xfrm>
        </p:spPr>
        <p:txBody>
          <a:bodyPr/>
          <a:lstStyle/>
          <a:p>
            <a:r>
              <a:rPr lang="lv-LV" dirty="0">
                <a:solidFill>
                  <a:schemeClr val="tx2">
                    <a:lumMod val="50000"/>
                  </a:schemeClr>
                </a:solidFill>
              </a:rPr>
              <a:t>Saules kauja</a:t>
            </a:r>
          </a:p>
        </p:txBody>
      </p:sp>
      <p:sp>
        <p:nvSpPr>
          <p:cNvPr id="4" name="Rectangle 3"/>
          <p:cNvSpPr/>
          <p:nvPr/>
        </p:nvSpPr>
        <p:spPr>
          <a:xfrm>
            <a:off x="179512" y="1484784"/>
            <a:ext cx="6480720" cy="646331"/>
          </a:xfrm>
          <a:prstGeom prst="rect">
            <a:avLst/>
          </a:prstGeom>
        </p:spPr>
        <p:txBody>
          <a:bodyPr wrap="square">
            <a:spAutoFit/>
          </a:bodyPr>
          <a:lstStyle/>
          <a:p>
            <a:pPr algn="ctr"/>
            <a:r>
              <a:rPr lang="lv-LV" dirty="0">
                <a:solidFill>
                  <a:schemeClr val="bg2"/>
                </a:solidFill>
              </a:rPr>
              <a:t>1236.gada 22.septembrī pie Saules  zobenbrāļu ordenis piedzīvoja iznīcinošu sakāvi.</a:t>
            </a:r>
          </a:p>
        </p:txBody>
      </p:sp>
      <p:pic>
        <p:nvPicPr>
          <p:cNvPr id="44036" name="Picture 4" descr="http://history.skyforger.lv/wp-content/uploads/2012/09/schwertbrudertr6.gif"/>
          <p:cNvPicPr>
            <a:picLocks noChangeAspect="1" noChangeArrowheads="1"/>
          </p:cNvPicPr>
          <p:nvPr/>
        </p:nvPicPr>
        <p:blipFill>
          <a:blip r:embed="rId2" cstate="print"/>
          <a:srcRect/>
          <a:stretch>
            <a:fillRect/>
          </a:stretch>
        </p:blipFill>
        <p:spPr bwMode="auto">
          <a:xfrm>
            <a:off x="7020272" y="116632"/>
            <a:ext cx="1971675" cy="3952876"/>
          </a:xfrm>
          <a:prstGeom prst="rect">
            <a:avLst/>
          </a:prstGeom>
          <a:noFill/>
        </p:spPr>
      </p:pic>
      <p:pic>
        <p:nvPicPr>
          <p:cNvPr id="44040" name="Picture 8" descr="http://media2.nekropole.info/2014/09/Battle-of-Saule_542080014f7ab.jpg"/>
          <p:cNvPicPr>
            <a:picLocks noChangeAspect="1" noChangeArrowheads="1"/>
          </p:cNvPicPr>
          <p:nvPr/>
        </p:nvPicPr>
        <p:blipFill>
          <a:blip r:embed="rId3" cstate="print"/>
          <a:srcRect/>
          <a:stretch>
            <a:fillRect/>
          </a:stretch>
        </p:blipFill>
        <p:spPr bwMode="auto">
          <a:xfrm>
            <a:off x="0" y="2609528"/>
            <a:ext cx="6945731" cy="4248472"/>
          </a:xfrm>
          <a:prstGeom prst="rect">
            <a:avLst/>
          </a:prstGeom>
          <a:ln>
            <a:noFill/>
          </a:ln>
          <a:effectLst>
            <a:softEdge rad="112500"/>
          </a:effectLst>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3347</TotalTime>
  <Words>1742</Words>
  <Application>Microsoft Office PowerPoint</Application>
  <PresentationFormat>Slaidrāde ekrānā (4:3)</PresentationFormat>
  <Paragraphs>141</Paragraphs>
  <Slides>38</Slides>
  <Notes>0</Notes>
  <HiddenSlides>0</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38</vt:i4>
      </vt:variant>
    </vt:vector>
  </HeadingPairs>
  <TitlesOfParts>
    <vt:vector size="46" baseType="lpstr">
      <vt:lpstr>Arial</vt:lpstr>
      <vt:lpstr>Baskerville Old Face</vt:lpstr>
      <vt:lpstr>Calibri</vt:lpstr>
      <vt:lpstr>Constantia</vt:lpstr>
      <vt:lpstr>Times New Roman</vt:lpstr>
      <vt:lpstr>Wingdings</vt:lpstr>
      <vt:lpstr>Wingdings 2</vt:lpstr>
      <vt:lpstr>Paper</vt:lpstr>
      <vt:lpstr>No Vācu līdz Livonijas ordenim   Livonijas ordeņa sadzīve</vt:lpstr>
      <vt:lpstr>Krusta kari 11.-13.gs.</vt:lpstr>
      <vt:lpstr>PowerPoint prezentācija</vt:lpstr>
      <vt:lpstr>PowerPoint prezentācija</vt:lpstr>
      <vt:lpstr>PowerPoint prezentācija</vt:lpstr>
      <vt:lpstr>PowerPoint prezentācija</vt:lpstr>
      <vt:lpstr>PowerPoint prezentācija</vt:lpstr>
      <vt:lpstr>   Dievmātes  Marijas zeme - LIVONIJA</vt:lpstr>
      <vt:lpstr>Saules kauja</vt:lpstr>
      <vt:lpstr>PowerPoint prezentācija</vt:lpstr>
      <vt:lpstr>PowerPoint prezentācija</vt:lpstr>
      <vt:lpstr>PowerPoint prezentācija</vt:lpstr>
      <vt:lpstr>Pārvalde</vt:lpstr>
      <vt:lpstr>mestrs</vt:lpstr>
      <vt:lpstr>PowerPoint prezentācija</vt:lpstr>
      <vt:lpstr>Ordeņa  brāļi  bruņinieki </vt:lpstr>
      <vt:lpstr>PowerPoint prezentācija</vt:lpstr>
      <vt:lpstr>PowerPoint prezentācija</vt:lpstr>
      <vt:lpstr>PowerPoint prezentācija</vt:lpstr>
      <vt:lpstr>Brāļa bruņinieka apbruņojums</vt:lpstr>
      <vt:lpstr>Saimniecība</vt:lpstr>
      <vt:lpstr>PowerPoint prezentācija</vt:lpstr>
      <vt:lpstr> ordeņbrāļu    3   solījumi  </vt:lpstr>
      <vt:lpstr>PowerPoint prezentācija</vt:lpstr>
      <vt:lpstr>PowerPoint prezentācija</vt:lpstr>
      <vt:lpstr>PowerPoint prezentācija</vt:lpstr>
      <vt:lpstr>PowerPoint prezentācija</vt:lpstr>
      <vt:lpstr>PowerPoint prezentācija</vt:lpstr>
      <vt:lpstr>Brāļi priesteri</vt:lpstr>
      <vt:lpstr>pusbrāļi</vt:lpstr>
      <vt:lpstr>melngalvji</vt:lpstr>
      <vt:lpstr>PowerPoint prezentācija</vt:lpstr>
      <vt:lpstr>VENTSPILS CIETUMS</vt:lpstr>
      <vt:lpstr>PowerPoint prezentācija</vt:lpstr>
      <vt:lpstr>PowerPoint prezentācija</vt:lpstr>
      <vt:lpstr>PowerPoint prezentācija</vt:lpstr>
      <vt:lpstr>Ventspils cietums 1917.g.</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Mara</dc:creator>
  <cp:lastModifiedBy>Māra Dāvida</cp:lastModifiedBy>
  <cp:revision>353</cp:revision>
  <dcterms:created xsi:type="dcterms:W3CDTF">2015-01-14T11:49:50Z</dcterms:created>
  <dcterms:modified xsi:type="dcterms:W3CDTF">2025-04-10T12:11:04Z</dcterms:modified>
</cp:coreProperties>
</file>