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5" r:id="rId5"/>
    <p:sldId id="259" r:id="rId6"/>
    <p:sldId id="267" r:id="rId7"/>
    <p:sldId id="260" r:id="rId8"/>
    <p:sldId id="261" r:id="rId9"/>
    <p:sldId id="262" r:id="rId10"/>
    <p:sldId id="263" r:id="rId11"/>
    <p:sldId id="264"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7D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78"/>
      </p:cViewPr>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41DF8-CDAC-4157-B3EC-6AE01BD52D36}" type="datetimeFigureOut">
              <a:rPr lang="lv-LV" smtClean="0"/>
              <a:t>08.04.2025</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9A5B7-29AB-4767-A8B0-BA32560C6B59}" type="slidenum">
              <a:rPr lang="lv-LV" smtClean="0"/>
              <a:t>‹#›</a:t>
            </a:fld>
            <a:endParaRPr lang="lv-LV"/>
          </a:p>
        </p:txBody>
      </p:sp>
    </p:spTree>
    <p:extLst>
      <p:ext uri="{BB962C8B-B14F-4D97-AF65-F5344CB8AC3E}">
        <p14:creationId xmlns:p14="http://schemas.microsoft.com/office/powerpoint/2010/main" val="412692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0E19A5B7-29AB-4767-A8B0-BA32560C6B59}" type="slidenum">
              <a:rPr lang="lv-LV" smtClean="0"/>
              <a:t>6</a:t>
            </a:fld>
            <a:endParaRPr lang="lv-LV"/>
          </a:p>
        </p:txBody>
      </p:sp>
    </p:spTree>
    <p:extLst>
      <p:ext uri="{BB962C8B-B14F-4D97-AF65-F5344CB8AC3E}">
        <p14:creationId xmlns:p14="http://schemas.microsoft.com/office/powerpoint/2010/main" val="3964023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ullapa">
    <p:spTree>
      <p:nvGrpSpPr>
        <p:cNvPr id="1" name=""/>
        <p:cNvGrpSpPr/>
        <p:nvPr/>
      </p:nvGrpSpPr>
      <p:grpSpPr>
        <a:xfrm>
          <a:off x="0" y="0"/>
          <a:ext cx="0" cy="0"/>
          <a:chOff x="0" y="0"/>
          <a:chExt cx="0" cy="0"/>
        </a:xfrm>
      </p:grpSpPr>
      <p:pic>
        <p:nvPicPr>
          <p:cNvPr id="2" name="Picture 7" descr="A long pier with a lighthouse on it&#10;&#10;AI-generated content may be incorrect.">
            <a:extLst>
              <a:ext uri="{FF2B5EF4-FFF2-40B4-BE49-F238E27FC236}">
                <a16:creationId xmlns:a16="http://schemas.microsoft.com/office/drawing/2014/main" id="{1BAC2ADE-2023-22B0-CF04-0AFE72900E03}"/>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Tree>
    <p:extLst>
      <p:ext uri="{BB962C8B-B14F-4D97-AF65-F5344CB8AC3E}">
        <p14:creationId xmlns:p14="http://schemas.microsoft.com/office/powerpoint/2010/main" val="191341171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Gars_virsraksts">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66EF820-CCD9-DE14-9B40-9114FB8CC43E}"/>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Title 1">
            <a:extLst>
              <a:ext uri="{FF2B5EF4-FFF2-40B4-BE49-F238E27FC236}">
                <a16:creationId xmlns:a16="http://schemas.microsoft.com/office/drawing/2014/main" id="{002377F6-108E-F7B1-2D12-0C8F17161869}"/>
              </a:ext>
            </a:extLst>
          </p:cNvPr>
          <p:cNvSpPr txBox="1">
            <a:spLocks noGrp="1"/>
          </p:cNvSpPr>
          <p:nvPr>
            <p:ph type="title"/>
          </p:nvPr>
        </p:nvSpPr>
        <p:spPr>
          <a:xfrm>
            <a:off x="838203" y="18251"/>
            <a:ext cx="10515600" cy="1325559"/>
          </a:xfrm>
        </p:spPr>
        <p:txBody>
          <a:bodyPr/>
          <a:lstStyle>
            <a:lvl1pPr>
              <a:defRPr sz="5400" b="1">
                <a:ln w="12700">
                  <a:solidFill>
                    <a:srgbClr val="A77D18"/>
                  </a:solidFill>
                </a:ln>
                <a:solidFill>
                  <a:srgbClr val="FFFFFF"/>
                </a:solidFill>
              </a:defRPr>
            </a:lvl1pPr>
          </a:lstStyle>
          <a:p>
            <a:pPr lvl="0"/>
            <a:r>
              <a:rPr lang="en-GB" dirty="0"/>
              <a:t>Click to edit Master title style</a:t>
            </a:r>
          </a:p>
        </p:txBody>
      </p:sp>
    </p:spTree>
    <p:extLst>
      <p:ext uri="{BB962C8B-B14F-4D97-AF65-F5344CB8AC3E}">
        <p14:creationId xmlns:p14="http://schemas.microsoft.com/office/powerpoint/2010/main" val="129185488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s_virsraksts">
    <p:spTree>
      <p:nvGrpSpPr>
        <p:cNvPr id="1" name=""/>
        <p:cNvGrpSpPr/>
        <p:nvPr/>
      </p:nvGrpSpPr>
      <p:grpSpPr>
        <a:xfrm>
          <a:off x="0" y="0"/>
          <a:ext cx="0" cy="0"/>
          <a:chOff x="0" y="0"/>
          <a:chExt cx="0" cy="0"/>
        </a:xfrm>
      </p:grpSpPr>
      <p:pic>
        <p:nvPicPr>
          <p:cNvPr id="2" name="Picture 5" descr="A blue and yellow squares&#10;&#10;AI-generated content may be incorrect.">
            <a:extLst>
              <a:ext uri="{FF2B5EF4-FFF2-40B4-BE49-F238E27FC236}">
                <a16:creationId xmlns:a16="http://schemas.microsoft.com/office/drawing/2014/main" id="{D9CFF79B-533E-5788-ED8B-2E333D2B6037}"/>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pic>
        <p:nvPicPr>
          <p:cNvPr id="4" name="Picture 8" descr="A yellow and blue logo&#10;&#10;AI-generated content may be incorrect.">
            <a:extLst>
              <a:ext uri="{FF2B5EF4-FFF2-40B4-BE49-F238E27FC236}">
                <a16:creationId xmlns:a16="http://schemas.microsoft.com/office/drawing/2014/main" id="{9394514F-D08D-2923-E95B-78BFF25DF603}"/>
              </a:ext>
            </a:extLst>
          </p:cNvPr>
          <p:cNvPicPr>
            <a:picLocks noChangeAspect="1"/>
          </p:cNvPicPr>
          <p:nvPr/>
        </p:nvPicPr>
        <p:blipFill>
          <a:blip r:embed="rId3"/>
          <a:stretch>
            <a:fillRect/>
          </a:stretch>
        </p:blipFill>
        <p:spPr>
          <a:xfrm>
            <a:off x="10024731" y="228600"/>
            <a:ext cx="1810640" cy="1104156"/>
          </a:xfrm>
          <a:prstGeom prst="rect">
            <a:avLst/>
          </a:prstGeom>
          <a:noFill/>
          <a:ln cap="flat">
            <a:noFill/>
          </a:ln>
        </p:spPr>
      </p:pic>
      <p:sp>
        <p:nvSpPr>
          <p:cNvPr id="5" name="Content Placeholder 2">
            <a:extLst>
              <a:ext uri="{FF2B5EF4-FFF2-40B4-BE49-F238E27FC236}">
                <a16:creationId xmlns:a16="http://schemas.microsoft.com/office/drawing/2014/main" id="{AE06E5AC-D9C7-E433-3443-5626E396208D}"/>
              </a:ext>
            </a:extLst>
          </p:cNvPr>
          <p:cNvSpPr txBox="1">
            <a:spLocks noGrp="1"/>
          </p:cNvSpPr>
          <p:nvPr>
            <p:ph idx="4294967295"/>
          </p:nvPr>
        </p:nvSpPr>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5">
            <a:extLst>
              <a:ext uri="{FF2B5EF4-FFF2-40B4-BE49-F238E27FC236}">
                <a16:creationId xmlns:a16="http://schemas.microsoft.com/office/drawing/2014/main" id="{4C28C704-D242-7FCD-5B15-F462A10DF604}"/>
              </a:ext>
            </a:extLst>
          </p:cNvPr>
          <p:cNvSpPr txBox="1"/>
          <p:nvPr userDrawn="1"/>
        </p:nvSpPr>
        <p:spPr>
          <a:xfrm>
            <a:off x="11562972" y="6356351"/>
            <a:ext cx="496043" cy="365129"/>
          </a:xfrm>
          <a:prstGeom prst="rect">
            <a:avLst/>
          </a:prstGeom>
          <a:noFill/>
          <a:ln w="3175"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0A0429-E0CB-465E-8573-A333A1A2B903}" type="slidenum">
              <a:rPr b="1">
                <a:ln w="6350">
                  <a:solidFill>
                    <a:srgbClr val="A77D18"/>
                  </a:solidFill>
                </a:ln>
                <a:solidFill>
                  <a:schemeClr val="bg1"/>
                </a:solidFill>
              </a:rPr>
              <a:t>‹#›</a:t>
            </a:fld>
            <a:endParaRPr lang="en-GB" sz="1800" b="1" i="0" u="none" strike="noStrike" kern="1200" cap="none" spc="0" baseline="0" dirty="0">
              <a:ln w="6350">
                <a:solidFill>
                  <a:srgbClr val="A77D18"/>
                </a:solidFill>
              </a:ln>
              <a:solidFill>
                <a:schemeClr val="bg1"/>
              </a:solidFill>
              <a:effectLst>
                <a:outerShdw dist="19048" dir="2700000">
                  <a:srgbClr val="000000"/>
                </a:outerShdw>
              </a:effectLst>
              <a:uFillTx/>
              <a:latin typeface="Aptos"/>
            </a:endParaRPr>
          </a:p>
        </p:txBody>
      </p:sp>
      <p:sp>
        <p:nvSpPr>
          <p:cNvPr id="8" name="Title 1">
            <a:extLst>
              <a:ext uri="{FF2B5EF4-FFF2-40B4-BE49-F238E27FC236}">
                <a16:creationId xmlns:a16="http://schemas.microsoft.com/office/drawing/2014/main" id="{61DCE754-DBB2-85EB-5E05-5D4204B9AE90}"/>
              </a:ext>
            </a:extLst>
          </p:cNvPr>
          <p:cNvSpPr txBox="1">
            <a:spLocks noGrp="1"/>
          </p:cNvSpPr>
          <p:nvPr>
            <p:ph type="title"/>
          </p:nvPr>
        </p:nvSpPr>
        <p:spPr>
          <a:xfrm>
            <a:off x="838203" y="18251"/>
            <a:ext cx="10515600" cy="1325559"/>
          </a:xfrm>
        </p:spPr>
        <p:txBody>
          <a:bodyPr/>
          <a:lstStyle>
            <a:lvl1pPr>
              <a:defRPr sz="5400" b="1">
                <a:ln w="12700">
                  <a:solidFill>
                    <a:srgbClr val="A77D18"/>
                  </a:solidFill>
                </a:ln>
                <a:solidFill>
                  <a:srgbClr val="FFFFFF"/>
                </a:solidFill>
              </a:defRPr>
            </a:lvl1pPr>
          </a:lstStyle>
          <a:p>
            <a:pPr lvl="0"/>
            <a:r>
              <a:rPr lang="en-GB" dirty="0"/>
              <a:t>Click to edit Master title style</a:t>
            </a:r>
          </a:p>
        </p:txBody>
      </p:sp>
    </p:spTree>
    <p:extLst>
      <p:ext uri="{BB962C8B-B14F-4D97-AF65-F5344CB8AC3E}">
        <p14:creationId xmlns:p14="http://schemas.microsoft.com/office/powerpoint/2010/main" val="242739199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z virsraksta">
    <p:spTree>
      <p:nvGrpSpPr>
        <p:cNvPr id="1" name=""/>
        <p:cNvGrpSpPr/>
        <p:nvPr/>
      </p:nvGrpSpPr>
      <p:grpSpPr>
        <a:xfrm>
          <a:off x="0" y="0"/>
          <a:ext cx="0" cy="0"/>
          <a:chOff x="0" y="0"/>
          <a:chExt cx="0" cy="0"/>
        </a:xfrm>
      </p:grpSpPr>
      <p:pic>
        <p:nvPicPr>
          <p:cNvPr id="2" name="Picture 9" descr="A white rectangle with a white background&#10;&#10;AI-generated content may be incorrect.">
            <a:extLst>
              <a:ext uri="{FF2B5EF4-FFF2-40B4-BE49-F238E27FC236}">
                <a16:creationId xmlns:a16="http://schemas.microsoft.com/office/drawing/2014/main" id="{EB68DA2B-2ABA-18F7-A9BE-6EF83A6943E3}"/>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pic>
        <p:nvPicPr>
          <p:cNvPr id="4" name="Picture 7" descr="A yellow and blue logo&#10;&#10;AI-generated content may be incorrect.">
            <a:extLst>
              <a:ext uri="{FF2B5EF4-FFF2-40B4-BE49-F238E27FC236}">
                <a16:creationId xmlns:a16="http://schemas.microsoft.com/office/drawing/2014/main" id="{5FEAE8F4-6EA0-4B21-869A-40E039C847A0}"/>
              </a:ext>
            </a:extLst>
          </p:cNvPr>
          <p:cNvPicPr>
            <a:picLocks noChangeAspect="1"/>
          </p:cNvPicPr>
          <p:nvPr/>
        </p:nvPicPr>
        <p:blipFill>
          <a:blip r:embed="rId3"/>
          <a:stretch>
            <a:fillRect/>
          </a:stretch>
        </p:blipFill>
        <p:spPr>
          <a:xfrm>
            <a:off x="10024731" y="228600"/>
            <a:ext cx="1810640" cy="1104156"/>
          </a:xfrm>
          <a:prstGeom prst="rect">
            <a:avLst/>
          </a:prstGeom>
          <a:noFill/>
          <a:ln cap="flat">
            <a:noFill/>
          </a:ln>
        </p:spPr>
      </p:pic>
      <p:sp>
        <p:nvSpPr>
          <p:cNvPr id="5" name="Content Placeholder 2">
            <a:extLst>
              <a:ext uri="{FF2B5EF4-FFF2-40B4-BE49-F238E27FC236}">
                <a16:creationId xmlns:a16="http://schemas.microsoft.com/office/drawing/2014/main" id="{106B877F-A0F3-E88D-65B3-D9C35289EA1D}"/>
              </a:ext>
            </a:extLst>
          </p:cNvPr>
          <p:cNvSpPr txBox="1">
            <a:spLocks noGrp="1"/>
          </p:cNvSpPr>
          <p:nvPr>
            <p:ph idx="4294967295"/>
          </p:nvPr>
        </p:nvSpPr>
        <p:spPr>
          <a:xfrm>
            <a:off x="838203" y="466161"/>
            <a:ext cx="10515600" cy="5710793"/>
          </a:xfrm>
        </p:spPr>
        <p:txBody>
          <a:bodyPr/>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E071E2BC-38CC-7B64-715F-DE2BFB9C5AF1}"/>
              </a:ext>
            </a:extLst>
          </p:cNvPr>
          <p:cNvSpPr txBox="1"/>
          <p:nvPr userDrawn="1"/>
        </p:nvSpPr>
        <p:spPr>
          <a:xfrm>
            <a:off x="11562972" y="6356351"/>
            <a:ext cx="496043" cy="365129"/>
          </a:xfrm>
          <a:prstGeom prst="rect">
            <a:avLst/>
          </a:prstGeom>
          <a:noFill/>
          <a:ln w="3175"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0A0429-E0CB-465E-8573-A333A1A2B903}" type="slidenum">
              <a:rPr b="1">
                <a:ln w="6350">
                  <a:solidFill>
                    <a:srgbClr val="A77D18"/>
                  </a:solidFill>
                </a:ln>
                <a:solidFill>
                  <a:schemeClr val="bg1"/>
                </a:solidFill>
              </a:rPr>
              <a:t>‹#›</a:t>
            </a:fld>
            <a:endParaRPr lang="en-GB" sz="1800" b="1" i="0" u="none" strike="noStrike" kern="1200" cap="none" spc="0" baseline="0" dirty="0">
              <a:ln w="6350">
                <a:solidFill>
                  <a:srgbClr val="A77D18"/>
                </a:solidFill>
              </a:ln>
              <a:solidFill>
                <a:schemeClr val="bg1"/>
              </a:solidFill>
              <a:effectLst>
                <a:outerShdw dist="19048" dir="2700000">
                  <a:srgbClr val="000000"/>
                </a:outerShdw>
              </a:effectLst>
              <a:uFillTx/>
              <a:latin typeface="Aptos"/>
            </a:endParaRPr>
          </a:p>
        </p:txBody>
      </p:sp>
    </p:spTree>
    <p:extLst>
      <p:ext uri="{BB962C8B-B14F-4D97-AF65-F5344CB8AC3E}">
        <p14:creationId xmlns:p14="http://schemas.microsoft.com/office/powerpoint/2010/main" val="254694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igu_slai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B8A6-3AC4-7730-A8B3-08BEF7537A0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5E68FC4-7CE4-1947-D796-84A900A009D1}"/>
              </a:ext>
            </a:extLst>
          </p:cNvPr>
          <p:cNvSpPr>
            <a:spLocks noGrp="1"/>
          </p:cNvSpPr>
          <p:nvPr>
            <p:ph type="dt" sz="half" idx="10"/>
          </p:nvPr>
        </p:nvSpPr>
        <p:spPr/>
        <p:txBody>
          <a:bodyPr/>
          <a:lstStyle/>
          <a:p>
            <a:pPr lvl="0"/>
            <a:fld id="{6340A8B2-E746-46E7-99AD-2F1606D3BE10}" type="datetime1">
              <a:rPr lang="en-GB" smtClean="0"/>
              <a:pPr lvl="0"/>
              <a:t>08/04/2025</a:t>
            </a:fld>
            <a:endParaRPr lang="en-GB"/>
          </a:p>
        </p:txBody>
      </p:sp>
      <p:sp>
        <p:nvSpPr>
          <p:cNvPr id="4" name="Footer Placeholder 3">
            <a:extLst>
              <a:ext uri="{FF2B5EF4-FFF2-40B4-BE49-F238E27FC236}">
                <a16:creationId xmlns:a16="http://schemas.microsoft.com/office/drawing/2014/main" id="{03C211B1-3E82-4DDC-3624-33A82E5AC9E7}"/>
              </a:ext>
            </a:extLst>
          </p:cNvPr>
          <p:cNvSpPr>
            <a:spLocks noGrp="1"/>
          </p:cNvSpPr>
          <p:nvPr>
            <p:ph type="ftr" sz="quarter" idx="11"/>
          </p:nvPr>
        </p:nvSpPr>
        <p:spPr/>
        <p:txBody>
          <a:bodyPr/>
          <a:lstStyle/>
          <a:p>
            <a:pPr lvl="0"/>
            <a:endParaRPr lang="en-GB"/>
          </a:p>
        </p:txBody>
      </p:sp>
      <p:sp>
        <p:nvSpPr>
          <p:cNvPr id="5" name="Slide Number Placeholder 4">
            <a:extLst>
              <a:ext uri="{FF2B5EF4-FFF2-40B4-BE49-F238E27FC236}">
                <a16:creationId xmlns:a16="http://schemas.microsoft.com/office/drawing/2014/main" id="{5A6729CD-7A8D-7FA3-AC38-F6384FCECC4D}"/>
              </a:ext>
            </a:extLst>
          </p:cNvPr>
          <p:cNvSpPr>
            <a:spLocks noGrp="1"/>
          </p:cNvSpPr>
          <p:nvPr>
            <p:ph type="sldNum" sz="quarter" idx="12"/>
          </p:nvPr>
        </p:nvSpPr>
        <p:spPr/>
        <p:txBody>
          <a:bodyPr/>
          <a:lstStyle/>
          <a:p>
            <a:pPr lvl="0"/>
            <a:fld id="{4341A78E-BBB4-4BA0-AFAC-731119FADCFA}" type="slidenum">
              <a:rPr lang="en-GB" smtClean="0"/>
              <a:t>‹#›</a:t>
            </a:fld>
            <a:endParaRPr lang="en-GB"/>
          </a:p>
        </p:txBody>
      </p:sp>
      <p:pic>
        <p:nvPicPr>
          <p:cNvPr id="7" name="Picture 6">
            <a:extLst>
              <a:ext uri="{FF2B5EF4-FFF2-40B4-BE49-F238E27FC236}">
                <a16:creationId xmlns:a16="http://schemas.microsoft.com/office/drawing/2014/main" id="{C56955A5-54D5-E2C9-EE20-8AE0B748836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8" cy="6857999"/>
          </a:xfrm>
          <a:prstGeom prst="rect">
            <a:avLst/>
          </a:prstGeom>
        </p:spPr>
      </p:pic>
    </p:spTree>
    <p:extLst>
      <p:ext uri="{BB962C8B-B14F-4D97-AF65-F5344CB8AC3E}">
        <p14:creationId xmlns:p14="http://schemas.microsoft.com/office/powerpoint/2010/main" val="224007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FFDB9B-230B-353A-5898-0F3E3FB2A7AE}"/>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p>
        </p:txBody>
      </p:sp>
      <p:sp>
        <p:nvSpPr>
          <p:cNvPr id="3" name="Text Placeholder 2">
            <a:extLst>
              <a:ext uri="{FF2B5EF4-FFF2-40B4-BE49-F238E27FC236}">
                <a16:creationId xmlns:a16="http://schemas.microsoft.com/office/drawing/2014/main" id="{56FF6AF2-EDB0-CD9B-F68D-5F0762080088}"/>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353409-D943-7296-4F3D-ECC511B93F73}"/>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767676"/>
                </a:solidFill>
                <a:uFillTx/>
                <a:latin typeface="Aptos"/>
              </a:defRPr>
            </a:lvl1pPr>
          </a:lstStyle>
          <a:p>
            <a:pPr lvl="0"/>
            <a:fld id="{6340A8B2-E746-46E7-99AD-2F1606D3BE10}" type="datetime1">
              <a:rPr lang="en-GB"/>
              <a:pPr lvl="0"/>
              <a:t>08/04/2025</a:t>
            </a:fld>
            <a:endParaRPr lang="en-GB"/>
          </a:p>
        </p:txBody>
      </p:sp>
      <p:sp>
        <p:nvSpPr>
          <p:cNvPr id="5" name="Footer Placeholder 4">
            <a:extLst>
              <a:ext uri="{FF2B5EF4-FFF2-40B4-BE49-F238E27FC236}">
                <a16:creationId xmlns:a16="http://schemas.microsoft.com/office/drawing/2014/main" id="{7BEDBD11-2044-01FD-1580-50C6C9CB0877}"/>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767676"/>
                </a:solidFill>
                <a:uFillTx/>
                <a:latin typeface="Aptos"/>
              </a:defRPr>
            </a:lvl1pPr>
          </a:lstStyle>
          <a:p>
            <a:pPr lvl="0"/>
            <a:endParaRPr lang="en-GB"/>
          </a:p>
        </p:txBody>
      </p:sp>
      <p:sp>
        <p:nvSpPr>
          <p:cNvPr id="6" name="Slide Number Placeholder 5">
            <a:extLst>
              <a:ext uri="{FF2B5EF4-FFF2-40B4-BE49-F238E27FC236}">
                <a16:creationId xmlns:a16="http://schemas.microsoft.com/office/drawing/2014/main" id="{4C7EEA0D-BBE2-A667-2634-548830652460}"/>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767676"/>
                </a:solidFill>
                <a:uFillTx/>
                <a:latin typeface="Aptos"/>
              </a:defRPr>
            </a:lvl1pPr>
          </a:lstStyle>
          <a:p>
            <a:pPr lvl="0"/>
            <a:fld id="{4341A78E-BBB4-4BA0-AFAC-731119FADCFA}" type="slidenum">
              <a:t>‹#›</a:t>
            </a:fld>
            <a:endParaRPr lang="en-GB"/>
          </a:p>
        </p:txBody>
      </p:sp>
      <p:pic>
        <p:nvPicPr>
          <p:cNvPr id="7" name="Picture 9" descr="A blue and yellow squares">
            <a:extLst>
              <a:ext uri="{FF2B5EF4-FFF2-40B4-BE49-F238E27FC236}">
                <a16:creationId xmlns:a16="http://schemas.microsoft.com/office/drawing/2014/main" id="{0FB6C138-CE0F-4854-411E-0AA9B7786C48}"/>
              </a:ext>
            </a:extLst>
          </p:cNvPr>
          <p:cNvPicPr>
            <a:picLocks noChangeAspect="1"/>
          </p:cNvPicPr>
          <p:nvPr/>
        </p:nvPicPr>
        <p:blipFill>
          <a:blip r:embed="rId7"/>
          <a:stretch>
            <a:fillRect/>
          </a:stretch>
        </p:blipFill>
        <p:spPr>
          <a:xfrm>
            <a:off x="0" y="0"/>
            <a:ext cx="12191996" cy="6858000"/>
          </a:xfrm>
          <a:prstGeom prst="rect">
            <a:avLst/>
          </a:prstGeom>
          <a:noFill/>
          <a:ln cap="flat">
            <a:noFill/>
          </a:ln>
        </p:spPr>
      </p:pic>
      <p:pic>
        <p:nvPicPr>
          <p:cNvPr id="9" name="Picture 12" descr="A yellow and blue logo&#10;&#10;AI-generated content may be incorrect.">
            <a:extLst>
              <a:ext uri="{FF2B5EF4-FFF2-40B4-BE49-F238E27FC236}">
                <a16:creationId xmlns:a16="http://schemas.microsoft.com/office/drawing/2014/main" id="{86694F83-E6AF-41C9-08DB-32D4B4CBE700}"/>
              </a:ext>
            </a:extLst>
          </p:cNvPr>
          <p:cNvPicPr>
            <a:picLocks noChangeAspect="1"/>
          </p:cNvPicPr>
          <p:nvPr/>
        </p:nvPicPr>
        <p:blipFill>
          <a:blip r:embed="rId8"/>
          <a:stretch>
            <a:fillRect/>
          </a:stretch>
        </p:blipFill>
        <p:spPr>
          <a:xfrm>
            <a:off x="10024731" y="228600"/>
            <a:ext cx="1810640" cy="1104156"/>
          </a:xfrm>
          <a:prstGeom prst="rect">
            <a:avLst/>
          </a:prstGeom>
          <a:noFill/>
          <a:ln cap="flat">
            <a:noFill/>
          </a:ln>
        </p:spPr>
      </p:pic>
      <p:sp>
        <p:nvSpPr>
          <p:cNvPr id="10" name="Slide Number Placeholder 5">
            <a:extLst>
              <a:ext uri="{FF2B5EF4-FFF2-40B4-BE49-F238E27FC236}">
                <a16:creationId xmlns:a16="http://schemas.microsoft.com/office/drawing/2014/main" id="{F2FFB2B1-3549-D0DD-238F-3FAF821A127E}"/>
              </a:ext>
            </a:extLst>
          </p:cNvPr>
          <p:cNvSpPr txBox="1"/>
          <p:nvPr userDrawn="1"/>
        </p:nvSpPr>
        <p:spPr>
          <a:xfrm>
            <a:off x="11562972" y="6356351"/>
            <a:ext cx="496043" cy="365129"/>
          </a:xfrm>
          <a:prstGeom prst="rect">
            <a:avLst/>
          </a:prstGeom>
          <a:noFill/>
          <a:ln w="3175"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0A0429-E0CB-465E-8573-A333A1A2B903}" type="slidenum">
              <a:rPr b="1">
                <a:ln w="6350">
                  <a:solidFill>
                    <a:srgbClr val="A77D18"/>
                  </a:solidFill>
                </a:ln>
                <a:solidFill>
                  <a:schemeClr val="bg1"/>
                </a:solidFill>
              </a:rPr>
              <a:t>‹#›</a:t>
            </a:fld>
            <a:endParaRPr lang="en-GB" sz="1800" b="1" i="0" u="none" strike="noStrike" kern="1200" cap="none" spc="0" baseline="0" dirty="0">
              <a:ln w="6350">
                <a:solidFill>
                  <a:srgbClr val="A77D18"/>
                </a:solidFill>
              </a:ln>
              <a:solidFill>
                <a:schemeClr val="bg1"/>
              </a:solidFill>
              <a:effectLst>
                <a:outerShdw dist="19048" dir="2700000">
                  <a:srgbClr val="000000"/>
                </a:outerShdw>
              </a:effectLst>
              <a:uFillTx/>
              <a:latin typeface="Apto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marL="0" marR="0" lvl="0" indent="0" algn="l" defTabSz="914400" rtl="0" fontAlgn="auto" hangingPunct="1">
        <a:lnSpc>
          <a:spcPct val="90000"/>
        </a:lnSpc>
        <a:spcBef>
          <a:spcPts val="0"/>
        </a:spcBef>
        <a:spcAft>
          <a:spcPts val="0"/>
        </a:spcAft>
        <a:buNone/>
        <a:tabLst/>
        <a:defRPr lang="en-GB" sz="4400" b="0" i="0" u="none" strike="noStrike" kern="1200" cap="none" spc="0" baseline="0">
          <a:solidFill>
            <a:srgbClr val="000000"/>
          </a:solidFill>
          <a:uFillTx/>
          <a:latin typeface="Aptos Display"/>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investicijas@ventspils.lv"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eolatvija.lv/" TargetMode="External"/><Relationship Id="rId2" Type="http://schemas.openxmlformats.org/officeDocument/2006/relationships/hyperlink" Target="http://www.ventspils.lv/" TargetMode="Externa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eolatvija.lv/"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Picture 4" descr="A black background with white text&#10;&#10;AI-generated content may be incorrect.">
            <a:extLst>
              <a:ext uri="{FF2B5EF4-FFF2-40B4-BE49-F238E27FC236}">
                <a16:creationId xmlns:a16="http://schemas.microsoft.com/office/drawing/2014/main" id="{EB47A417-7B85-4111-9B51-C2DE9F2A4127}"/>
              </a:ext>
            </a:extLst>
          </p:cNvPr>
          <p:cNvPicPr>
            <a:picLocks noChangeAspect="1"/>
          </p:cNvPicPr>
          <p:nvPr/>
        </p:nvPicPr>
        <p:blipFill>
          <a:blip r:embed="rId2"/>
          <a:stretch>
            <a:fillRect/>
          </a:stretch>
        </p:blipFill>
        <p:spPr>
          <a:xfrm>
            <a:off x="294381" y="301495"/>
            <a:ext cx="3008028" cy="1463798"/>
          </a:xfrm>
          <a:prstGeom prst="rect">
            <a:avLst/>
          </a:prstGeom>
          <a:noFill/>
          <a:ln cap="flat">
            <a:noFill/>
          </a:ln>
        </p:spPr>
      </p:pic>
      <p:pic>
        <p:nvPicPr>
          <p:cNvPr id="3" name="Picture 6" descr="A yellow and blue logo&#10;&#10;AI-generated content may be incorrect.">
            <a:extLst>
              <a:ext uri="{FF2B5EF4-FFF2-40B4-BE49-F238E27FC236}">
                <a16:creationId xmlns:a16="http://schemas.microsoft.com/office/drawing/2014/main" id="{278C5E4B-DECF-6FBB-AC9F-E26419540EBC}"/>
              </a:ext>
            </a:extLst>
          </p:cNvPr>
          <p:cNvPicPr>
            <a:picLocks noChangeAspect="1"/>
          </p:cNvPicPr>
          <p:nvPr/>
        </p:nvPicPr>
        <p:blipFill>
          <a:blip r:embed="rId3"/>
          <a:stretch>
            <a:fillRect/>
          </a:stretch>
        </p:blipFill>
        <p:spPr>
          <a:xfrm>
            <a:off x="9604391" y="224530"/>
            <a:ext cx="2141332" cy="1305818"/>
          </a:xfrm>
          <a:prstGeom prst="rect">
            <a:avLst/>
          </a:prstGeom>
          <a:noFill/>
          <a:ln cap="flat">
            <a:noFill/>
          </a:ln>
        </p:spPr>
      </p:pic>
      <p:sp>
        <p:nvSpPr>
          <p:cNvPr id="4" name="Title 1">
            <a:extLst>
              <a:ext uri="{FF2B5EF4-FFF2-40B4-BE49-F238E27FC236}">
                <a16:creationId xmlns:a16="http://schemas.microsoft.com/office/drawing/2014/main" id="{D912FBFD-2696-715D-4327-616EBCB20A5A}"/>
              </a:ext>
            </a:extLst>
          </p:cNvPr>
          <p:cNvSpPr txBox="1"/>
          <p:nvPr/>
        </p:nvSpPr>
        <p:spPr>
          <a:xfrm>
            <a:off x="610682" y="4724448"/>
            <a:ext cx="10064380" cy="1997918"/>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en-GB" sz="8000" b="1" i="0" u="none" strike="noStrike" kern="1200" cap="none" spc="0" baseline="0" dirty="0" err="1">
                <a:ln w="19050">
                  <a:solidFill>
                    <a:srgbClr val="A77D18"/>
                  </a:solidFill>
                </a:ln>
                <a:solidFill>
                  <a:srgbClr val="FFFFFF"/>
                </a:solidFill>
                <a:uFillTx/>
                <a:latin typeface="Aptos Display"/>
                <a:cs typeface="Arial" pitchFamily="34"/>
              </a:rPr>
              <a:t>Līdzdalības</a:t>
            </a:r>
            <a:r>
              <a:rPr lang="en-GB" sz="8000" b="1" i="0" u="none" strike="noStrike" kern="1200" cap="none" spc="0" baseline="0" dirty="0">
                <a:ln w="19050">
                  <a:solidFill>
                    <a:srgbClr val="A77D18"/>
                  </a:solidFill>
                </a:ln>
                <a:solidFill>
                  <a:srgbClr val="FFFFFF"/>
                </a:solidFill>
                <a:uFillTx/>
                <a:latin typeface="Aptos Display"/>
                <a:cs typeface="Arial" pitchFamily="34"/>
              </a:rPr>
              <a:t> </a:t>
            </a:r>
            <a:r>
              <a:rPr lang="en-GB" sz="8000" b="1" i="0" u="none" strike="noStrike" kern="1200" cap="none" spc="0" baseline="0" dirty="0" err="1">
                <a:ln w="19050">
                  <a:solidFill>
                    <a:srgbClr val="A77D18"/>
                  </a:solidFill>
                </a:ln>
                <a:solidFill>
                  <a:srgbClr val="FFFFFF"/>
                </a:solidFill>
                <a:uFillTx/>
                <a:latin typeface="Aptos Display"/>
                <a:cs typeface="Arial" pitchFamily="34"/>
              </a:rPr>
              <a:t>budžets</a:t>
            </a:r>
            <a:r>
              <a:rPr lang="lv-LV" sz="8000" b="1" i="0" u="none" strike="noStrike" kern="1200" cap="none" spc="0" baseline="0" dirty="0">
                <a:ln w="19050">
                  <a:solidFill>
                    <a:srgbClr val="A77D18"/>
                  </a:solidFill>
                </a:ln>
                <a:solidFill>
                  <a:srgbClr val="FFFFFF"/>
                </a:solidFill>
                <a:uFillTx/>
                <a:latin typeface="Aptos Display"/>
                <a:cs typeface="Arial" pitchFamily="34"/>
              </a:rPr>
              <a:t> - </a:t>
            </a:r>
            <a:br>
              <a:rPr lang="lv-LV" sz="8000" b="1" i="0" u="none" strike="noStrike" kern="1200" cap="none" spc="0" baseline="0" dirty="0">
                <a:ln w="19050">
                  <a:solidFill>
                    <a:srgbClr val="A77D18"/>
                  </a:solidFill>
                </a:ln>
                <a:solidFill>
                  <a:srgbClr val="FFFFFF"/>
                </a:solidFill>
                <a:uFillTx/>
                <a:latin typeface="Aptos Display"/>
                <a:cs typeface="Arial" pitchFamily="34"/>
              </a:rPr>
            </a:br>
            <a:r>
              <a:rPr lang="lv-LV" sz="8000" b="1" i="0" u="none" strike="noStrike" kern="1200" cap="none" spc="0" baseline="0" dirty="0">
                <a:ln w="19050">
                  <a:solidFill>
                    <a:srgbClr val="A77D18"/>
                  </a:solidFill>
                </a:ln>
                <a:solidFill>
                  <a:srgbClr val="FFFFFF"/>
                </a:solidFill>
                <a:uFillTx/>
                <a:latin typeface="Aptos Display"/>
                <a:cs typeface="Arial" pitchFamily="34"/>
              </a:rPr>
              <a:t>iespēja Jūsu iecerēm!</a:t>
            </a:r>
            <a:endParaRPr lang="en-GB" sz="8000" b="1" i="0" u="none" strike="noStrike" kern="1200" cap="none" spc="0" baseline="0" dirty="0">
              <a:ln w="19050">
                <a:solidFill>
                  <a:srgbClr val="A77D18"/>
                </a:solidFill>
              </a:ln>
              <a:solidFill>
                <a:srgbClr val="FFFFFF"/>
              </a:solidFill>
              <a:uFillTx/>
              <a:latin typeface="Aptos Display"/>
              <a:cs typeface="Arial" pitchFamily="3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FA9B-95B5-2FB9-6341-B242B9A94F3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4A2533-BC18-640C-1265-391D6C5C78BC}"/>
              </a:ext>
            </a:extLst>
          </p:cNvPr>
          <p:cNvSpPr>
            <a:spLocks noGrp="1"/>
          </p:cNvSpPr>
          <p:nvPr>
            <p:ph type="title"/>
          </p:nvPr>
        </p:nvSpPr>
        <p:spPr/>
        <p:txBody>
          <a:bodyPr/>
          <a:lstStyle/>
          <a:p>
            <a:r>
              <a:rPr lang="lv-LV" dirty="0"/>
              <a:t>Paraugs (2)</a:t>
            </a:r>
            <a:endParaRPr lang="en-GB" dirty="0"/>
          </a:p>
        </p:txBody>
      </p:sp>
      <p:graphicFrame>
        <p:nvGraphicFramePr>
          <p:cNvPr id="2" name="Tabula 5">
            <a:extLst>
              <a:ext uri="{FF2B5EF4-FFF2-40B4-BE49-F238E27FC236}">
                <a16:creationId xmlns:a16="http://schemas.microsoft.com/office/drawing/2014/main" id="{E075050A-5660-8D39-16F8-890EA030BA64}"/>
              </a:ext>
            </a:extLst>
          </p:cNvPr>
          <p:cNvGraphicFramePr>
            <a:graphicFrameLocks noGrp="1"/>
          </p:cNvGraphicFramePr>
          <p:nvPr>
            <p:extLst>
              <p:ext uri="{D42A27DB-BD31-4B8C-83A1-F6EECF244321}">
                <p14:modId xmlns:p14="http://schemas.microsoft.com/office/powerpoint/2010/main" val="1684026875"/>
              </p:ext>
            </p:extLst>
          </p:nvPr>
        </p:nvGraphicFramePr>
        <p:xfrm>
          <a:off x="918953" y="2247158"/>
          <a:ext cx="7567822" cy="3763117"/>
        </p:xfrm>
        <a:graphic>
          <a:graphicData uri="http://schemas.openxmlformats.org/drawingml/2006/table">
            <a:tbl>
              <a:tblPr firstRow="1" firstCol="1" bandRow="1"/>
              <a:tblGrid>
                <a:gridCol w="483582">
                  <a:extLst>
                    <a:ext uri="{9D8B030D-6E8A-4147-A177-3AD203B41FA5}">
                      <a16:colId xmlns:a16="http://schemas.microsoft.com/office/drawing/2014/main" val="3837091244"/>
                    </a:ext>
                  </a:extLst>
                </a:gridCol>
                <a:gridCol w="1369240">
                  <a:extLst>
                    <a:ext uri="{9D8B030D-6E8A-4147-A177-3AD203B41FA5}">
                      <a16:colId xmlns:a16="http://schemas.microsoft.com/office/drawing/2014/main" val="173138389"/>
                    </a:ext>
                  </a:extLst>
                </a:gridCol>
                <a:gridCol w="4467225">
                  <a:extLst>
                    <a:ext uri="{9D8B030D-6E8A-4147-A177-3AD203B41FA5}">
                      <a16:colId xmlns:a16="http://schemas.microsoft.com/office/drawing/2014/main" val="2123454708"/>
                    </a:ext>
                  </a:extLst>
                </a:gridCol>
                <a:gridCol w="1247775">
                  <a:extLst>
                    <a:ext uri="{9D8B030D-6E8A-4147-A177-3AD203B41FA5}">
                      <a16:colId xmlns:a16="http://schemas.microsoft.com/office/drawing/2014/main" val="4042141875"/>
                    </a:ext>
                  </a:extLst>
                </a:gridCol>
              </a:tblGrid>
              <a:tr h="362692">
                <a:tc>
                  <a:txBody>
                    <a:bodyPr/>
                    <a:lstStyle/>
                    <a:p>
                      <a:pPr>
                        <a:lnSpc>
                          <a:spcPct val="115000"/>
                        </a:lnSpc>
                        <a:spcAft>
                          <a:spcPts val="800"/>
                        </a:spcAft>
                      </a:pPr>
                      <a:r>
                        <a:rPr lang="lv-LV" sz="1800" kern="100">
                          <a:effectLst/>
                          <a:latin typeface="+mn-lt"/>
                          <a:ea typeface="Aptos" panose="020B0004020202020204" pitchFamily="34" charset="0"/>
                          <a:cs typeface="Times New Roman" panose="02020603050405020304" pitchFamily="18" charset="0"/>
                        </a:rPr>
                        <a:t>Nr.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lv-LV" sz="1800" kern="100" dirty="0">
                          <a:effectLst/>
                          <a:latin typeface="+mn-lt"/>
                          <a:ea typeface="Aptos" panose="020B0004020202020204" pitchFamily="34" charset="0"/>
                          <a:cs typeface="Times New Roman" panose="02020603050405020304" pitchFamily="18" charset="0"/>
                        </a:rPr>
                        <a:t>Nosaukums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800" kern="100" dirty="0">
                          <a:effectLst/>
                          <a:latin typeface="+mn-lt"/>
                          <a:ea typeface="Aptos" panose="020B0004020202020204" pitchFamily="34" charset="0"/>
                          <a:cs typeface="Times New Roman" panose="02020603050405020304" pitchFamily="18" charset="0"/>
                        </a:rPr>
                        <a:t>Apraksts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lv-LV" sz="1800" kern="100" dirty="0">
                          <a:effectLst/>
                          <a:latin typeface="+mn-lt"/>
                          <a:ea typeface="Aptos" panose="020B0004020202020204" pitchFamily="34" charset="0"/>
                          <a:cs typeface="Times New Roman" panose="02020603050405020304" pitchFamily="18" charset="0"/>
                        </a:rPr>
                        <a:t>Daudzums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6107371"/>
                  </a:ext>
                </a:extLst>
              </a:tr>
              <a:tr h="221983">
                <a:tc>
                  <a:txBody>
                    <a:bodyPr/>
                    <a:lstStyle/>
                    <a:p>
                      <a:pPr algn="ctr">
                        <a:lnSpc>
                          <a:spcPct val="115000"/>
                        </a:lnSpc>
                        <a:spcAft>
                          <a:spcPts val="800"/>
                        </a:spcAft>
                      </a:pPr>
                      <a:r>
                        <a:rPr lang="lv-LV" sz="1100" i="1" kern="100">
                          <a:effectLst/>
                          <a:latin typeface="+mn-lt"/>
                          <a:ea typeface="Aptos" panose="020B000402020202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100" i="1" kern="100" dirty="0">
                          <a:effectLst/>
                          <a:latin typeface="+mn-lt"/>
                          <a:ea typeface="Aptos" panose="020B000402020202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100" i="1" kern="100">
                          <a:effectLst/>
                          <a:latin typeface="+mn-lt"/>
                          <a:ea typeface="Aptos" panose="020B000402020202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100" i="1" kern="100" dirty="0">
                          <a:effectLst/>
                          <a:latin typeface="+mn-lt"/>
                          <a:ea typeface="Aptos" panose="020B000402020202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374968"/>
                  </a:ext>
                </a:extLst>
              </a:tr>
              <a:tr h="341029">
                <a:tc>
                  <a:txBody>
                    <a:bodyPr/>
                    <a:lstStyle/>
                    <a:p>
                      <a:pPr>
                        <a:lnSpc>
                          <a:spcPct val="115000"/>
                        </a:lnSpc>
                        <a:spcAft>
                          <a:spcPts val="800"/>
                        </a:spcAft>
                      </a:pPr>
                      <a:r>
                        <a:rPr lang="lv-LV" sz="1800" kern="100">
                          <a:effectLst/>
                          <a:latin typeface="+mn-lt"/>
                          <a:ea typeface="Aptos" panose="020B000402020202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lv-LV" sz="1800" kern="100">
                          <a:effectLst/>
                          <a:latin typeface="+mn-lt"/>
                          <a:ea typeface="Aptos" panose="020B0004020202020204" pitchFamily="34" charset="0"/>
                          <a:cs typeface="Times New Roman" panose="02020603050405020304" pitchFamily="18" charset="0"/>
                        </a:rPr>
                        <a:t>Slidkalniņš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lv-LV" sz="1800" kern="100">
                          <a:effectLst/>
                          <a:latin typeface="+mn-lt"/>
                          <a:ea typeface="Aptos" panose="020B0004020202020204" pitchFamily="34" charset="0"/>
                          <a:cs typeface="Times New Roman" panose="02020603050405020304" pitchFamily="18" charset="0"/>
                        </a:rPr>
                        <a:t>Garums: 2000 mm, platums: 500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lv-LV" sz="1800" kern="100">
                          <a:effectLst/>
                          <a:latin typeface="+mn-lt"/>
                          <a:ea typeface="Aptos" panose="020B0004020202020204" pitchFamily="34" charset="0"/>
                          <a:cs typeface="Times New Roman" panose="02020603050405020304" pitchFamily="18" charset="0"/>
                        </a:rPr>
                        <a:t>1. gab.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0476693"/>
                  </a:ext>
                </a:extLst>
              </a:tr>
              <a:tr h="699732">
                <a:tc>
                  <a:txBody>
                    <a:bodyPr/>
                    <a:lstStyle/>
                    <a:p>
                      <a:pPr>
                        <a:lnSpc>
                          <a:spcPct val="115000"/>
                        </a:lnSpc>
                        <a:spcAft>
                          <a:spcPts val="800"/>
                        </a:spcAft>
                      </a:pPr>
                      <a:r>
                        <a:rPr lang="lv-LV" sz="1800" kern="100">
                          <a:effectLst/>
                          <a:latin typeface="+mn-lt"/>
                          <a:ea typeface="Aptos" panose="020B000402020202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lv-LV" sz="1800" kern="100" dirty="0">
                          <a:effectLst/>
                          <a:latin typeface="+mn-lt"/>
                          <a:ea typeface="Aptos" panose="020B0004020202020204" pitchFamily="34" charset="0"/>
                          <a:cs typeface="Times New Roman" panose="02020603050405020304" pitchFamily="18" charset="0"/>
                        </a:rPr>
                        <a:t>Rāmis ar šūpolēm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lv-LV" sz="1800" kern="100" dirty="0">
                          <a:effectLst/>
                          <a:latin typeface="+mn-lt"/>
                          <a:ea typeface="Aptos" panose="020B0004020202020204" pitchFamily="34" charset="0"/>
                          <a:cs typeface="Times New Roman" panose="02020603050405020304" pitchFamily="18" charset="0"/>
                        </a:rPr>
                        <a:t>Rāmis 3000x2200x2400(h)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lv-LV" sz="1800" kern="100">
                          <a:effectLst/>
                          <a:latin typeface="+mn-lt"/>
                          <a:ea typeface="Aptos" panose="020B0004020202020204" pitchFamily="34" charset="0"/>
                          <a:cs typeface="Times New Roman" panose="02020603050405020304" pitchFamily="18" charset="0"/>
                        </a:rPr>
                        <a:t>1. gab.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9119206"/>
                  </a:ext>
                </a:extLst>
              </a:tr>
              <a:tr h="1382882">
                <a:tc>
                  <a:txBody>
                    <a:bodyPr/>
                    <a:lstStyle/>
                    <a:p>
                      <a:pPr>
                        <a:lnSpc>
                          <a:spcPct val="115000"/>
                        </a:lnSpc>
                        <a:spcAft>
                          <a:spcPts val="800"/>
                        </a:spcAft>
                      </a:pPr>
                      <a:r>
                        <a:rPr lang="lv-LV" sz="1800" kern="100">
                          <a:effectLst/>
                          <a:latin typeface="+mn-lt"/>
                          <a:ea typeface="Aptos" panose="020B000402020202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lv-LV" sz="1800" kern="100">
                          <a:effectLst/>
                          <a:latin typeface="+mn-lt"/>
                          <a:ea typeface="Aptos" panose="020B0004020202020204" pitchFamily="34" charset="0"/>
                          <a:cs typeface="Times New Roman" panose="02020603050405020304" pitchFamily="18" charset="0"/>
                        </a:rPr>
                        <a:t>Kāpnes un platforma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lv-LV" sz="1800" kern="100" dirty="0">
                          <a:effectLst/>
                          <a:latin typeface="+mn-lt"/>
                          <a:ea typeface="Aptos" panose="020B0004020202020204" pitchFamily="34" charset="0"/>
                          <a:cs typeface="Times New Roman" panose="02020603050405020304" pitchFamily="18" charset="0"/>
                        </a:rPr>
                        <a:t>Platformas augstums:  ap 1200–1500 mm.</a:t>
                      </a:r>
                    </a:p>
                    <a:p>
                      <a:pPr>
                        <a:lnSpc>
                          <a:spcPct val="115000"/>
                        </a:lnSpc>
                        <a:spcAft>
                          <a:spcPts val="0"/>
                        </a:spcAft>
                      </a:pPr>
                      <a:r>
                        <a:rPr lang="lv-LV" sz="1800" kern="100" dirty="0">
                          <a:effectLst/>
                          <a:latin typeface="+mn-lt"/>
                          <a:ea typeface="Aptos" panose="020B0004020202020204" pitchFamily="34" charset="0"/>
                          <a:cs typeface="Times New Roman" panose="02020603050405020304" pitchFamily="18" charset="0"/>
                        </a:rPr>
                        <a:t>Kāpņu platums: aptuveni 600–800 mm.</a:t>
                      </a:r>
                    </a:p>
                    <a:p>
                      <a:pPr>
                        <a:lnSpc>
                          <a:spcPct val="115000"/>
                        </a:lnSpc>
                        <a:spcAft>
                          <a:spcPts val="800"/>
                        </a:spcAft>
                      </a:pPr>
                      <a:r>
                        <a:rPr lang="lv-LV" sz="1800" kern="100" dirty="0">
                          <a:effectLst/>
                          <a:latin typeface="+mn-lt"/>
                          <a:ea typeface="Aptos" panose="020B0004020202020204" pitchFamily="34" charset="0"/>
                          <a:cs typeface="Times New Roman" panose="02020603050405020304" pitchFamily="18" charset="0"/>
                        </a:rPr>
                        <a:t>Materiāls: koks vai metāls ar neslīdošu pārklājumu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lv-LV" sz="1800" kern="100">
                          <a:effectLst/>
                          <a:latin typeface="+mn-lt"/>
                          <a:ea typeface="Aptos" panose="020B0004020202020204" pitchFamily="34" charset="0"/>
                          <a:cs typeface="Times New Roman" panose="02020603050405020304" pitchFamily="18" charset="0"/>
                        </a:rPr>
                        <a:t>1. gab.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266690"/>
                  </a:ext>
                </a:extLst>
              </a:tr>
              <a:tr h="754799">
                <a:tc>
                  <a:txBody>
                    <a:bodyPr/>
                    <a:lstStyle/>
                    <a:p>
                      <a:pPr>
                        <a:lnSpc>
                          <a:spcPct val="115000"/>
                        </a:lnSpc>
                        <a:spcAft>
                          <a:spcPts val="800"/>
                        </a:spcAft>
                      </a:pPr>
                      <a:r>
                        <a:rPr lang="lv-LV" sz="1800" kern="100">
                          <a:effectLst/>
                          <a:latin typeface="+mn-lt"/>
                          <a:ea typeface="Aptos" panose="020B000402020202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lv-LV" sz="1800" kern="100">
                          <a:effectLst/>
                          <a:latin typeface="+mn-lt"/>
                          <a:ea typeface="Aptos" panose="020B0004020202020204" pitchFamily="34" charset="0"/>
                          <a:cs typeface="Times New Roman" panose="02020603050405020304" pitchFamily="18" charset="0"/>
                        </a:rPr>
                        <a:t>Laukuma segums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lv-LV" sz="1800" kern="100">
                          <a:effectLst/>
                          <a:latin typeface="+mn-lt"/>
                          <a:ea typeface="Aptos" panose="020B0004020202020204" pitchFamily="34" charset="0"/>
                          <a:cs typeface="Times New Roman" panose="02020603050405020304" pitchFamily="18" charset="0"/>
                        </a:rPr>
                        <a:t>Seguma veids: triecienabsorbējošs segums.</a:t>
                      </a:r>
                    </a:p>
                    <a:p>
                      <a:pPr>
                        <a:lnSpc>
                          <a:spcPct val="115000"/>
                        </a:lnSpc>
                        <a:spcAft>
                          <a:spcPts val="800"/>
                        </a:spcAft>
                      </a:pPr>
                      <a:r>
                        <a:rPr lang="lv-LV" sz="1800" kern="100">
                          <a:effectLst/>
                          <a:latin typeface="+mn-lt"/>
                          <a:ea typeface="Aptos" panose="020B0004020202020204" pitchFamily="34" charset="0"/>
                          <a:cs typeface="Times New Roman" panose="02020603050405020304" pitchFamily="18" charset="0"/>
                        </a:rPr>
                        <a:t>Garums: 6000 mm, platums 6000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lv-LV" sz="1800" kern="100" dirty="0">
                          <a:effectLst/>
                          <a:latin typeface="+mn-lt"/>
                          <a:ea typeface="Aptos" panose="020B0004020202020204" pitchFamily="34" charset="0"/>
                          <a:cs typeface="Times New Roman" panose="02020603050405020304" pitchFamily="18" charset="0"/>
                        </a:rPr>
                        <a:t>1.gab.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0479137"/>
                  </a:ext>
                </a:extLst>
              </a:tr>
            </a:tbl>
          </a:graphicData>
        </a:graphic>
      </p:graphicFrame>
      <p:pic>
        <p:nvPicPr>
          <p:cNvPr id="3" name="Attēls 6" descr="Attēls, kurā ir spēļu laukums, ārpus telpām, brīvdabas spēļu aprīkojums, slidkalniņš&#10;&#10;Mākslīgā intelekta ģenerētais saturs var būt nepareizs.">
            <a:extLst>
              <a:ext uri="{FF2B5EF4-FFF2-40B4-BE49-F238E27FC236}">
                <a16:creationId xmlns:a16="http://schemas.microsoft.com/office/drawing/2014/main" id="{CC7736E5-9396-4B4A-94F1-9733F95330B7}"/>
              </a:ext>
            </a:extLst>
          </p:cNvPr>
          <p:cNvPicPr>
            <a:picLocks noChangeAspect="1"/>
          </p:cNvPicPr>
          <p:nvPr/>
        </p:nvPicPr>
        <p:blipFill>
          <a:blip r:embed="rId2">
            <a:extLst>
              <a:ext uri="{28A0092B-C50C-407E-A947-70E740481C1C}">
                <a14:useLocalDpi xmlns:a14="http://schemas.microsoft.com/office/drawing/2010/main" val="0"/>
              </a:ext>
            </a:extLst>
          </a:blip>
          <a:srcRect l="3090" r="3" b="3"/>
          <a:stretch/>
        </p:blipFill>
        <p:spPr>
          <a:xfrm>
            <a:off x="8691857" y="1685180"/>
            <a:ext cx="2589145" cy="2575976"/>
          </a:xfrm>
          <a:prstGeom prst="rect">
            <a:avLst/>
          </a:prstGeom>
        </p:spPr>
      </p:pic>
      <p:pic>
        <p:nvPicPr>
          <p:cNvPr id="6" name="Attēls 7" descr="Attēls, kurā ir karte, ekrānuzņēmums, krustojums, pilsētplānošana&#10;&#10;Mākslīgā intelekta ģenerētais saturs var būt nepareizs.">
            <a:extLst>
              <a:ext uri="{FF2B5EF4-FFF2-40B4-BE49-F238E27FC236}">
                <a16:creationId xmlns:a16="http://schemas.microsoft.com/office/drawing/2014/main" id="{53068CA3-F6A6-6AD7-7349-DA1AB9B1DFAA}"/>
              </a:ext>
            </a:extLst>
          </p:cNvPr>
          <p:cNvPicPr>
            <a:picLocks noChangeAspect="1"/>
          </p:cNvPicPr>
          <p:nvPr/>
        </p:nvPicPr>
        <p:blipFill>
          <a:blip r:embed="rId3">
            <a:extLst>
              <a:ext uri="{28A0092B-C50C-407E-A947-70E740481C1C}">
                <a14:useLocalDpi xmlns:a14="http://schemas.microsoft.com/office/drawing/2010/main" val="0"/>
              </a:ext>
            </a:extLst>
          </a:blip>
          <a:srcRect l="7606" r="12243"/>
          <a:stretch/>
        </p:blipFill>
        <p:spPr>
          <a:xfrm rot="5400000">
            <a:off x="9156342" y="3885614"/>
            <a:ext cx="1660176" cy="2589147"/>
          </a:xfrm>
          <a:prstGeom prst="rect">
            <a:avLst/>
          </a:prstGeom>
        </p:spPr>
      </p:pic>
      <p:sp>
        <p:nvSpPr>
          <p:cNvPr id="7" name="TextBox 6">
            <a:extLst>
              <a:ext uri="{FF2B5EF4-FFF2-40B4-BE49-F238E27FC236}">
                <a16:creationId xmlns:a16="http://schemas.microsoft.com/office/drawing/2014/main" id="{BC38D51A-A287-482C-30CF-9B6DE2178A0A}"/>
              </a:ext>
            </a:extLst>
          </p:cNvPr>
          <p:cNvSpPr txBox="1"/>
          <p:nvPr/>
        </p:nvSpPr>
        <p:spPr>
          <a:xfrm>
            <a:off x="838203" y="1791485"/>
            <a:ext cx="5307593" cy="461665"/>
          </a:xfrm>
          <a:prstGeom prst="rect">
            <a:avLst/>
          </a:prstGeom>
          <a:noFill/>
        </p:spPr>
        <p:txBody>
          <a:bodyPr wrap="square">
            <a:spAutoFit/>
          </a:bodyPr>
          <a:lstStyle/>
          <a:p>
            <a:pPr marL="0" indent="0" algn="just">
              <a:spcAft>
                <a:spcPts val="400"/>
              </a:spcAft>
              <a:buNone/>
            </a:pPr>
            <a:r>
              <a:rPr lang="lv-LV" sz="2400" b="1" kern="100" dirty="0">
                <a:cs typeface="Times New Roman" panose="02020603050405020304" pitchFamily="18" charset="0"/>
              </a:rPr>
              <a:t>Vizualizācija un izvietojums: </a:t>
            </a:r>
            <a:endParaRPr lang="lv-LV" sz="2400" b="1"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16477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705C7-2D6C-B49B-4FDC-495AAC292C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1EFF46-A78C-377E-D4B6-74B9BF0C8F27}"/>
              </a:ext>
            </a:extLst>
          </p:cNvPr>
          <p:cNvSpPr>
            <a:spLocks noGrp="1"/>
          </p:cNvSpPr>
          <p:nvPr>
            <p:ph type="title"/>
          </p:nvPr>
        </p:nvSpPr>
        <p:spPr/>
        <p:txBody>
          <a:bodyPr/>
          <a:lstStyle/>
          <a:p>
            <a:r>
              <a:rPr lang="lv-LV" dirty="0"/>
              <a:t>Paraugs (3)</a:t>
            </a:r>
            <a:endParaRPr lang="en-GB" dirty="0"/>
          </a:p>
        </p:txBody>
      </p:sp>
      <p:sp>
        <p:nvSpPr>
          <p:cNvPr id="9" name="TextBox 8">
            <a:extLst>
              <a:ext uri="{FF2B5EF4-FFF2-40B4-BE49-F238E27FC236}">
                <a16:creationId xmlns:a16="http://schemas.microsoft.com/office/drawing/2014/main" id="{DBBE4B6F-F770-9A89-4351-88241939D048}"/>
              </a:ext>
            </a:extLst>
          </p:cNvPr>
          <p:cNvSpPr txBox="1"/>
          <p:nvPr/>
        </p:nvSpPr>
        <p:spPr>
          <a:xfrm>
            <a:off x="838203" y="1762910"/>
            <a:ext cx="5307593" cy="461665"/>
          </a:xfrm>
          <a:prstGeom prst="rect">
            <a:avLst/>
          </a:prstGeom>
          <a:noFill/>
        </p:spPr>
        <p:txBody>
          <a:bodyPr wrap="square">
            <a:spAutoFit/>
          </a:bodyPr>
          <a:lstStyle/>
          <a:p>
            <a:pPr marL="0" indent="0" algn="just">
              <a:spcAft>
                <a:spcPts val="400"/>
              </a:spcAft>
              <a:buNone/>
            </a:pPr>
            <a:r>
              <a:rPr lang="lv-LV" sz="2400" b="1" kern="100" dirty="0">
                <a:cs typeface="Times New Roman" panose="02020603050405020304" pitchFamily="18" charset="0"/>
              </a:rPr>
              <a:t>Tāme:</a:t>
            </a:r>
            <a:endParaRPr lang="lv-LV" sz="2400" b="1" kern="100" dirty="0">
              <a:effectLst/>
              <a:ea typeface="Aptos" panose="020B0004020202020204" pitchFamily="34" charset="0"/>
              <a:cs typeface="Times New Roman" panose="02020603050405020304" pitchFamily="18" charset="0"/>
            </a:endParaRPr>
          </a:p>
        </p:txBody>
      </p:sp>
      <p:graphicFrame>
        <p:nvGraphicFramePr>
          <p:cNvPr id="10" name="Tabula 21">
            <a:extLst>
              <a:ext uri="{FF2B5EF4-FFF2-40B4-BE49-F238E27FC236}">
                <a16:creationId xmlns:a16="http://schemas.microsoft.com/office/drawing/2014/main" id="{3F504078-FE40-E14A-DA02-D5F4A8A36DCA}"/>
              </a:ext>
            </a:extLst>
          </p:cNvPr>
          <p:cNvGraphicFramePr>
            <a:graphicFrameLocks noGrp="1"/>
          </p:cNvGraphicFramePr>
          <p:nvPr>
            <p:extLst>
              <p:ext uri="{D42A27DB-BD31-4B8C-83A1-F6EECF244321}">
                <p14:modId xmlns:p14="http://schemas.microsoft.com/office/powerpoint/2010/main" val="1688250194"/>
              </p:ext>
            </p:extLst>
          </p:nvPr>
        </p:nvGraphicFramePr>
        <p:xfrm>
          <a:off x="951935" y="2224575"/>
          <a:ext cx="10325665" cy="3930968"/>
        </p:xfrm>
        <a:graphic>
          <a:graphicData uri="http://schemas.openxmlformats.org/drawingml/2006/table">
            <a:tbl>
              <a:tblPr firstRow="1" firstCol="1" bandRow="1"/>
              <a:tblGrid>
                <a:gridCol w="563664">
                  <a:extLst>
                    <a:ext uri="{9D8B030D-6E8A-4147-A177-3AD203B41FA5}">
                      <a16:colId xmlns:a16="http://schemas.microsoft.com/office/drawing/2014/main" val="1908748281"/>
                    </a:ext>
                  </a:extLst>
                </a:gridCol>
                <a:gridCol w="4027951">
                  <a:extLst>
                    <a:ext uri="{9D8B030D-6E8A-4147-A177-3AD203B41FA5}">
                      <a16:colId xmlns:a16="http://schemas.microsoft.com/office/drawing/2014/main" val="2319843428"/>
                    </a:ext>
                  </a:extLst>
                </a:gridCol>
                <a:gridCol w="1104900">
                  <a:extLst>
                    <a:ext uri="{9D8B030D-6E8A-4147-A177-3AD203B41FA5}">
                      <a16:colId xmlns:a16="http://schemas.microsoft.com/office/drawing/2014/main" val="1081630792"/>
                    </a:ext>
                  </a:extLst>
                </a:gridCol>
                <a:gridCol w="857250">
                  <a:extLst>
                    <a:ext uri="{9D8B030D-6E8A-4147-A177-3AD203B41FA5}">
                      <a16:colId xmlns:a16="http://schemas.microsoft.com/office/drawing/2014/main" val="357888098"/>
                    </a:ext>
                  </a:extLst>
                </a:gridCol>
                <a:gridCol w="1209675">
                  <a:extLst>
                    <a:ext uri="{9D8B030D-6E8A-4147-A177-3AD203B41FA5}">
                      <a16:colId xmlns:a16="http://schemas.microsoft.com/office/drawing/2014/main" val="3461685243"/>
                    </a:ext>
                  </a:extLst>
                </a:gridCol>
                <a:gridCol w="1200150">
                  <a:extLst>
                    <a:ext uri="{9D8B030D-6E8A-4147-A177-3AD203B41FA5}">
                      <a16:colId xmlns:a16="http://schemas.microsoft.com/office/drawing/2014/main" val="1373412041"/>
                    </a:ext>
                  </a:extLst>
                </a:gridCol>
                <a:gridCol w="1362075">
                  <a:extLst>
                    <a:ext uri="{9D8B030D-6E8A-4147-A177-3AD203B41FA5}">
                      <a16:colId xmlns:a16="http://schemas.microsoft.com/office/drawing/2014/main" val="3342241323"/>
                    </a:ext>
                  </a:extLst>
                </a:gridCol>
              </a:tblGrid>
              <a:tr h="649822">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panose="02020603050405020304" pitchFamily="18" charset="0"/>
                        </a:rPr>
                        <a:t>Nr.</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800"/>
                        </a:spcAft>
                      </a:pPr>
                      <a:r>
                        <a:rPr lang="lv-LV" sz="1400" kern="0">
                          <a:solidFill>
                            <a:srgbClr val="000000"/>
                          </a:solidFill>
                          <a:effectLst/>
                          <a:latin typeface="+mn-lt"/>
                          <a:ea typeface="Times New Roman" panose="02020603050405020304" pitchFamily="18" charset="0"/>
                          <a:cs typeface="Times New Roman" panose="02020603050405020304" pitchFamily="18" charset="0"/>
                        </a:rPr>
                        <a:t>Darbu veids vai konstruktīvā elementa nosaukums, apraksts</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i="1" kern="0">
                          <a:solidFill>
                            <a:srgbClr val="000000"/>
                          </a:solidFill>
                          <a:effectLst/>
                          <a:latin typeface="+mn-lt"/>
                          <a:ea typeface="Times New Roman" panose="02020603050405020304" pitchFamily="18" charset="0"/>
                          <a:cs typeface="Times New Roman"/>
                        </a:rPr>
                        <a:t>Mērvienība</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i="1" kern="0" dirty="0">
                          <a:solidFill>
                            <a:srgbClr val="000000"/>
                          </a:solidFill>
                          <a:effectLst/>
                          <a:latin typeface="+mn-lt"/>
                          <a:ea typeface="Times New Roman" panose="02020603050405020304" pitchFamily="18" charset="0"/>
                          <a:cs typeface="Times New Roman"/>
                        </a:rPr>
                        <a:t>Vienību skaits</a:t>
                      </a:r>
                      <a:endParaRPr lang="lv-LV" sz="1400" kern="100" dirty="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i="1" kern="0">
                          <a:solidFill>
                            <a:srgbClr val="000000"/>
                          </a:solidFill>
                          <a:effectLst/>
                          <a:latin typeface="+mn-lt"/>
                          <a:ea typeface="Times New Roman" panose="02020603050405020304" pitchFamily="18" charset="0"/>
                          <a:cs typeface="Times New Roman" panose="02020603050405020304" pitchFamily="18" charset="0"/>
                        </a:rPr>
                        <a:t>Cena par vienību, EUR (bez PVN)</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i="1" kern="0">
                          <a:solidFill>
                            <a:srgbClr val="000000"/>
                          </a:solidFill>
                          <a:effectLst/>
                          <a:latin typeface="+mn-lt"/>
                          <a:ea typeface="Times New Roman" panose="02020603050405020304" pitchFamily="18" charset="0"/>
                          <a:cs typeface="Times New Roman"/>
                        </a:rPr>
                        <a:t>Kopējā cena, EUR</a:t>
                      </a:r>
                      <a:br>
                        <a:rPr lang="lv-LV" sz="1400" i="1" kern="0">
                          <a:solidFill>
                            <a:srgbClr val="000000"/>
                          </a:solidFill>
                          <a:effectLst/>
                          <a:latin typeface="+mn-lt"/>
                          <a:ea typeface="Times New Roman" panose="02020603050405020304" pitchFamily="18" charset="0"/>
                          <a:cs typeface="Times New Roman"/>
                        </a:rPr>
                      </a:br>
                      <a:r>
                        <a:rPr lang="lv-LV" sz="1400" i="1" kern="0">
                          <a:solidFill>
                            <a:srgbClr val="000000"/>
                          </a:solidFill>
                          <a:effectLst/>
                          <a:latin typeface="+mn-lt"/>
                          <a:ea typeface="Times New Roman" panose="02020603050405020304" pitchFamily="18" charset="0"/>
                          <a:cs typeface="Times New Roman"/>
                        </a:rPr>
                        <a:t> (bez PVN)</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i="1" kern="0">
                          <a:solidFill>
                            <a:srgbClr val="000000"/>
                          </a:solidFill>
                          <a:effectLst/>
                          <a:latin typeface="+mn-lt"/>
                          <a:ea typeface="Times New Roman" panose="02020603050405020304" pitchFamily="18" charset="0"/>
                          <a:cs typeface="Times New Roman"/>
                        </a:rPr>
                        <a:t>Piezīmes</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9469605"/>
                  </a:ext>
                </a:extLst>
              </a:tr>
              <a:tr h="126446">
                <a:tc>
                  <a:txBody>
                    <a:bodyPr/>
                    <a:lstStyle/>
                    <a:p>
                      <a:pPr algn="ctr">
                        <a:lnSpc>
                          <a:spcPct val="115000"/>
                        </a:lnSpc>
                        <a:spcAft>
                          <a:spcPts val="800"/>
                        </a:spcAft>
                      </a:pPr>
                      <a:r>
                        <a:rPr lang="lv-LV" sz="900" i="1" kern="0">
                          <a:solidFill>
                            <a:srgbClr val="000000"/>
                          </a:solidFill>
                          <a:effectLst/>
                          <a:latin typeface="+mn-lt"/>
                          <a:ea typeface="Times New Roman" panose="02020603050405020304" pitchFamily="18" charset="0"/>
                          <a:cs typeface="Times New Roman" panose="02020603050405020304" pitchFamily="18" charset="0"/>
                        </a:rPr>
                        <a:t>1</a:t>
                      </a:r>
                      <a:endParaRPr lang="lv-LV" sz="9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900" i="1" kern="0">
                          <a:solidFill>
                            <a:srgbClr val="000000"/>
                          </a:solidFill>
                          <a:effectLst/>
                          <a:latin typeface="+mn-lt"/>
                          <a:ea typeface="Times New Roman" panose="02020603050405020304" pitchFamily="18" charset="0"/>
                          <a:cs typeface="Times New Roman" panose="02020603050405020304" pitchFamily="18" charset="0"/>
                        </a:rPr>
                        <a:t>2</a:t>
                      </a:r>
                      <a:endParaRPr lang="lv-LV" sz="9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900" i="1" kern="0">
                          <a:solidFill>
                            <a:srgbClr val="000000"/>
                          </a:solidFill>
                          <a:effectLst/>
                          <a:latin typeface="+mn-lt"/>
                          <a:ea typeface="Times New Roman" panose="02020603050405020304" pitchFamily="18" charset="0"/>
                          <a:cs typeface="Times New Roman" panose="02020603050405020304" pitchFamily="18" charset="0"/>
                        </a:rPr>
                        <a:t>3</a:t>
                      </a:r>
                      <a:endParaRPr lang="lv-LV" sz="9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900" i="1" kern="0">
                          <a:solidFill>
                            <a:srgbClr val="000000"/>
                          </a:solidFill>
                          <a:effectLst/>
                          <a:latin typeface="+mn-lt"/>
                          <a:ea typeface="Times New Roman" panose="02020603050405020304" pitchFamily="18" charset="0"/>
                          <a:cs typeface="Times New Roman" panose="02020603050405020304" pitchFamily="18" charset="0"/>
                        </a:rPr>
                        <a:t>4</a:t>
                      </a:r>
                      <a:endParaRPr lang="lv-LV" sz="9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900" i="1" kern="0">
                          <a:solidFill>
                            <a:srgbClr val="000000"/>
                          </a:solidFill>
                          <a:effectLst/>
                          <a:latin typeface="+mn-lt"/>
                          <a:ea typeface="Times New Roman" panose="02020603050405020304" pitchFamily="18" charset="0"/>
                          <a:cs typeface="Times New Roman" panose="02020603050405020304" pitchFamily="18" charset="0"/>
                        </a:rPr>
                        <a:t>5</a:t>
                      </a:r>
                      <a:endParaRPr lang="lv-LV" sz="9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900" i="1" kern="0">
                          <a:solidFill>
                            <a:srgbClr val="000000"/>
                          </a:solidFill>
                          <a:effectLst/>
                          <a:latin typeface="+mn-lt"/>
                          <a:ea typeface="Times New Roman" panose="02020603050405020304" pitchFamily="18" charset="0"/>
                          <a:cs typeface="Times New Roman" panose="02020603050405020304" pitchFamily="18" charset="0"/>
                        </a:rPr>
                        <a:t>6</a:t>
                      </a:r>
                      <a:endParaRPr lang="lv-LV" sz="9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900" i="1" kern="0" dirty="0">
                          <a:solidFill>
                            <a:srgbClr val="000000"/>
                          </a:solidFill>
                          <a:effectLst/>
                          <a:latin typeface="+mn-lt"/>
                          <a:ea typeface="Times New Roman" panose="02020603050405020304" pitchFamily="18" charset="0"/>
                          <a:cs typeface="Times New Roman" panose="02020603050405020304" pitchFamily="18" charset="0"/>
                        </a:rPr>
                        <a:t>7</a:t>
                      </a:r>
                      <a:endParaRPr lang="lv-LV" sz="900" kern="100" dirty="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8394410"/>
                  </a:ext>
                </a:extLst>
              </a:tr>
              <a:tr h="225510">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1.</a:t>
                      </a: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800"/>
                        </a:spcAft>
                      </a:pPr>
                      <a:r>
                        <a:rPr lang="lv-LV" sz="1400" i="1" kern="0">
                          <a:solidFill>
                            <a:srgbClr val="000000"/>
                          </a:solidFill>
                          <a:effectLst/>
                          <a:latin typeface="+mn-lt"/>
                          <a:ea typeface="Times New Roman" panose="02020603050405020304" pitchFamily="18" charset="0"/>
                          <a:cs typeface="Times New Roman" panose="02020603050405020304" pitchFamily="18" charset="0"/>
                        </a:rPr>
                        <a:t>Projektēšana un autoruzraudzība</a:t>
                      </a:r>
                      <a:r>
                        <a:rPr lang="lv-LV" sz="1400" kern="0">
                          <a:solidFill>
                            <a:srgbClr val="000000"/>
                          </a:solidFill>
                          <a:effectLst/>
                          <a:latin typeface="+mn-lt"/>
                          <a:ea typeface="Times New Roman" panose="02020603050405020304" pitchFamily="18" charset="0"/>
                          <a:cs typeface="Times New Roman" panose="02020603050405020304" pitchFamily="18" charset="0"/>
                        </a:rPr>
                        <a:t>¹</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panose="02020603050405020304" pitchFamily="18" charset="0"/>
                        </a:rPr>
                        <a:t>1</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dirty="0">
                          <a:solidFill>
                            <a:srgbClr val="000000"/>
                          </a:solidFill>
                          <a:effectLst/>
                          <a:latin typeface="+mn-lt"/>
                          <a:ea typeface="Times New Roman" panose="02020603050405020304" pitchFamily="18" charset="0"/>
                          <a:cs typeface="Times New Roman"/>
                        </a:rPr>
                        <a:t>1 500,00</a:t>
                      </a:r>
                      <a:endParaRPr lang="lv-LV" sz="1400" kern="100" dirty="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1 500,00</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3486890"/>
                  </a:ext>
                </a:extLst>
              </a:tr>
              <a:tr h="225510">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2.</a:t>
                      </a: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800"/>
                        </a:spcAft>
                      </a:pPr>
                      <a:r>
                        <a:rPr lang="lv-LV" sz="1400" i="1" kern="0" dirty="0">
                          <a:solidFill>
                            <a:srgbClr val="000000"/>
                          </a:solidFill>
                          <a:effectLst/>
                          <a:latin typeface="+mn-lt"/>
                          <a:ea typeface="Times New Roman" panose="02020603050405020304" pitchFamily="18" charset="0"/>
                          <a:cs typeface="Times New Roman" panose="02020603050405020304" pitchFamily="18" charset="0"/>
                        </a:rPr>
                        <a:t>Būvuzraudzība</a:t>
                      </a:r>
                      <a:r>
                        <a:rPr lang="lv-LV" sz="1400" i="1" kern="0" baseline="30000" dirty="0">
                          <a:solidFill>
                            <a:srgbClr val="000000"/>
                          </a:solidFill>
                          <a:effectLst/>
                          <a:latin typeface="+mn-lt"/>
                          <a:ea typeface="Times New Roman" panose="02020603050405020304" pitchFamily="18" charset="0"/>
                          <a:cs typeface="Times New Roman" panose="02020603050405020304" pitchFamily="18" charset="0"/>
                        </a:rPr>
                        <a:t>2</a:t>
                      </a:r>
                      <a:endParaRPr lang="lv-LV" sz="1400" kern="100" dirty="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1</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675,90</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675,90</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5458129"/>
                  </a:ext>
                </a:extLst>
              </a:tr>
              <a:tr h="225510">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3.</a:t>
                      </a: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800"/>
                        </a:spcAft>
                      </a:pPr>
                      <a:r>
                        <a:rPr lang="lv-LV" sz="1400" i="1" kern="0">
                          <a:solidFill>
                            <a:srgbClr val="000000"/>
                          </a:solidFill>
                          <a:effectLst/>
                          <a:latin typeface="+mn-lt"/>
                          <a:ea typeface="Times New Roman" panose="02020603050405020304" pitchFamily="18" charset="0"/>
                          <a:cs typeface="Times New Roman" panose="02020603050405020304" pitchFamily="18" charset="0"/>
                        </a:rPr>
                        <a:t>Rotaļu iekārtas iegāde</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gab.</a:t>
                      </a: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1</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9 780,00</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9 780,00</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8023768"/>
                  </a:ext>
                </a:extLst>
              </a:tr>
              <a:tr h="225510">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4.</a:t>
                      </a: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800"/>
                        </a:spcAft>
                      </a:pPr>
                      <a:r>
                        <a:rPr lang="lv-LV" sz="1400" i="1" kern="0" dirty="0">
                          <a:solidFill>
                            <a:srgbClr val="000000"/>
                          </a:solidFill>
                          <a:effectLst/>
                          <a:latin typeface="+mn-lt"/>
                          <a:ea typeface="Times New Roman" panose="02020603050405020304" pitchFamily="18" charset="0"/>
                          <a:cs typeface="Times New Roman"/>
                        </a:rPr>
                        <a:t>Rotaļu iekārtas uzstādīšana </a:t>
                      </a:r>
                      <a:endParaRPr lang="lv-LV" sz="1400" kern="100" dirty="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panose="02020603050405020304" pitchFamily="18" charset="0"/>
                        </a:rPr>
                        <a:t>gab.</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1</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500,00</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500,00</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2912259"/>
                  </a:ext>
                </a:extLst>
              </a:tr>
              <a:tr h="225953">
                <a:tc>
                  <a:txBody>
                    <a:bodyPr/>
                    <a:lstStyle/>
                    <a:p>
                      <a:pPr algn="ctr">
                        <a:lnSpc>
                          <a:spcPct val="115000"/>
                        </a:lnSpc>
                        <a:spcAft>
                          <a:spcPts val="800"/>
                        </a:spcAft>
                      </a:pPr>
                      <a:r>
                        <a:rPr lang="lv-LV" sz="1400" kern="0" dirty="0">
                          <a:solidFill>
                            <a:srgbClr val="000000"/>
                          </a:solidFill>
                          <a:effectLst/>
                          <a:latin typeface="+mn-lt"/>
                          <a:ea typeface="Times New Roman" panose="02020603050405020304" pitchFamily="18" charset="0"/>
                          <a:cs typeface="Times New Roman"/>
                        </a:rPr>
                        <a:t>5.</a:t>
                      </a:r>
                      <a:endParaRPr lang="lv-LV" sz="1400" kern="100" dirty="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800"/>
                        </a:spcAft>
                      </a:pPr>
                      <a:r>
                        <a:rPr lang="lv-LV" sz="1400" i="1" kern="0" dirty="0">
                          <a:solidFill>
                            <a:srgbClr val="000000"/>
                          </a:solidFill>
                          <a:effectLst/>
                          <a:latin typeface="+mn-lt"/>
                          <a:ea typeface="Times New Roman" panose="02020603050405020304" pitchFamily="18" charset="0"/>
                          <a:cs typeface="Times New Roman" panose="02020603050405020304" pitchFamily="18" charset="0"/>
                        </a:rPr>
                        <a:t>Gumijas seguma izbūve rotaļu laukumā </a:t>
                      </a:r>
                      <a:endParaRPr lang="lv-LV" sz="1400" kern="100" dirty="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dirty="0">
                          <a:solidFill>
                            <a:srgbClr val="000000"/>
                          </a:solidFill>
                          <a:effectLst/>
                          <a:latin typeface="+mn-lt"/>
                          <a:ea typeface="Times New Roman" panose="02020603050405020304" pitchFamily="18" charset="0"/>
                          <a:cs typeface="Times New Roman" panose="02020603050405020304" pitchFamily="18" charset="0"/>
                        </a:rPr>
                        <a:t>m²</a:t>
                      </a:r>
                      <a:endParaRPr lang="lv-LV" sz="1400" kern="100" dirty="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80</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100,00</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8 000,00</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1201223"/>
                  </a:ext>
                </a:extLst>
              </a:tr>
              <a:tr h="440329">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6.</a:t>
                      </a: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800"/>
                        </a:spcAft>
                      </a:pPr>
                      <a:r>
                        <a:rPr lang="lv-LV" sz="1400" i="1" kern="0">
                          <a:solidFill>
                            <a:srgbClr val="000000"/>
                          </a:solidFill>
                          <a:effectLst/>
                          <a:latin typeface="+mn-lt"/>
                          <a:ea typeface="Times New Roman" panose="02020603050405020304" pitchFamily="18" charset="0"/>
                          <a:cs typeface="Times New Roman" panose="02020603050405020304" pitchFamily="18" charset="0"/>
                        </a:rPr>
                        <a:t>Vietas labiekārtošanas darbi (vietas sagatavošana, pamatnes izbūve,  zālāja atjaunošana)</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dirty="0">
                          <a:solidFill>
                            <a:srgbClr val="000000"/>
                          </a:solidFill>
                          <a:effectLst/>
                          <a:latin typeface="+mn-lt"/>
                          <a:ea typeface="Times New Roman" panose="02020603050405020304" pitchFamily="18" charset="0"/>
                          <a:cs typeface="Times New Roman"/>
                        </a:rPr>
                        <a:t>m²</a:t>
                      </a:r>
                      <a:endParaRPr lang="lv-LV" sz="1400" kern="100" dirty="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panose="02020603050405020304" pitchFamily="18" charset="0"/>
                        </a:rPr>
                        <a:t>80</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50,00</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4000</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panose="02020603050405020304" pitchFamily="18" charset="0"/>
                        </a:rPr>
                        <a:t> </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9376509"/>
                  </a:ext>
                </a:extLst>
              </a:tr>
              <a:tr h="348100">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7.</a:t>
                      </a: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800"/>
                        </a:spcAft>
                      </a:pPr>
                      <a:r>
                        <a:rPr lang="lv-LV" sz="1400" i="1" kern="0" dirty="0">
                          <a:solidFill>
                            <a:srgbClr val="000000"/>
                          </a:solidFill>
                          <a:effectLst/>
                          <a:latin typeface="+mn-lt"/>
                          <a:ea typeface="Times New Roman" panose="02020603050405020304" pitchFamily="18" charset="0"/>
                          <a:cs typeface="Times New Roman" panose="02020603050405020304" pitchFamily="18" charset="0"/>
                        </a:rPr>
                        <a:t>Iekārtas drošības pārbaude (sertificēts eksperts) , uzmērīšana </a:t>
                      </a:r>
                      <a:endParaRPr lang="lv-LV" sz="1400" kern="100" dirty="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gab.</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panose="02020603050405020304" pitchFamily="18" charset="0"/>
                        </a:rPr>
                        <a:t>1</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panose="02020603050405020304" pitchFamily="18" charset="0"/>
                        </a:rPr>
                        <a:t>250,00</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250</a:t>
                      </a:r>
                      <a:endParaRPr lang="lv-LV" sz="1400" kern="10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panose="02020603050405020304" pitchFamily="18" charset="0"/>
                        </a:rPr>
                        <a:t> </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4756529"/>
                  </a:ext>
                </a:extLst>
              </a:tr>
              <a:tr h="225510">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8.</a:t>
                      </a: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r">
                        <a:lnSpc>
                          <a:spcPct val="115000"/>
                        </a:lnSpc>
                        <a:spcAft>
                          <a:spcPts val="800"/>
                        </a:spcAft>
                      </a:pPr>
                      <a:r>
                        <a:rPr lang="lv-LV" sz="1400" b="1" i="1" kern="0" dirty="0">
                          <a:solidFill>
                            <a:srgbClr val="000000"/>
                          </a:solidFill>
                          <a:effectLst/>
                          <a:latin typeface="+mn-lt"/>
                          <a:ea typeface="Times New Roman" panose="02020603050405020304" pitchFamily="18" charset="0"/>
                          <a:cs typeface="Times New Roman" panose="02020603050405020304" pitchFamily="18" charset="0"/>
                        </a:rPr>
                        <a:t>PAVISAM KOPĀ BEZ PVN</a:t>
                      </a:r>
                      <a:endParaRPr lang="lv-LV" sz="1400" b="1" kern="100" dirty="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ctr">
                        <a:lnSpc>
                          <a:spcPct val="115000"/>
                        </a:lnSpc>
                        <a:spcAft>
                          <a:spcPts val="800"/>
                        </a:spcAft>
                      </a:pPr>
                      <a:r>
                        <a:rPr lang="lv-LV" sz="1400" b="1" kern="0" dirty="0">
                          <a:solidFill>
                            <a:srgbClr val="000000"/>
                          </a:solidFill>
                          <a:effectLst/>
                          <a:latin typeface="+mn-lt"/>
                          <a:ea typeface="Times New Roman" panose="02020603050405020304" pitchFamily="18" charset="0"/>
                          <a:cs typeface="Times New Roman"/>
                        </a:rPr>
                        <a:t>24 705,90</a:t>
                      </a:r>
                      <a:endParaRPr lang="lv-LV" sz="1400" b="1" kern="100" dirty="0">
                        <a:effectLst/>
                        <a:latin typeface="+mn-lt"/>
                        <a:ea typeface="Aptos" panose="020B000402020202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panose="02020603050405020304" pitchFamily="18" charset="0"/>
                        </a:rPr>
                        <a:t> </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1851198"/>
                  </a:ext>
                </a:extLst>
              </a:tr>
              <a:tr h="225510">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a:rPr>
                        <a:t>9.</a:t>
                      </a:r>
                      <a:endParaRPr lang="lv-LV" sz="1400" kern="100">
                        <a:effectLst/>
                        <a:latin typeface="+mn-lt"/>
                        <a:ea typeface="Aptos" panose="020B0004020202020204" pitchFamily="34" charset="0"/>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r">
                        <a:lnSpc>
                          <a:spcPct val="115000"/>
                        </a:lnSpc>
                        <a:spcAft>
                          <a:spcPts val="800"/>
                        </a:spcAft>
                      </a:pPr>
                      <a:r>
                        <a:rPr lang="lv-LV" sz="1400" b="1" i="1" kern="0">
                          <a:solidFill>
                            <a:srgbClr val="000000"/>
                          </a:solidFill>
                          <a:effectLst/>
                          <a:latin typeface="+mn-lt"/>
                          <a:ea typeface="Times New Roman" panose="02020603050405020304" pitchFamily="18" charset="0"/>
                          <a:cs typeface="Times New Roman" panose="02020603050405020304" pitchFamily="18" charset="0"/>
                        </a:rPr>
                        <a:t>PVN 21%</a:t>
                      </a:r>
                      <a:endParaRPr lang="lv-LV" sz="1400" b="1" kern="10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ctr">
                        <a:lnSpc>
                          <a:spcPct val="115000"/>
                        </a:lnSpc>
                        <a:spcAft>
                          <a:spcPts val="800"/>
                        </a:spcAft>
                      </a:pPr>
                      <a:r>
                        <a:rPr lang="lv-LV" sz="1400" b="1" kern="0" dirty="0">
                          <a:solidFill>
                            <a:srgbClr val="000000"/>
                          </a:solidFill>
                          <a:effectLst/>
                          <a:latin typeface="+mn-lt"/>
                          <a:ea typeface="Times New Roman" panose="02020603050405020304" pitchFamily="18" charset="0"/>
                          <a:cs typeface="Times New Roman" panose="02020603050405020304" pitchFamily="18" charset="0"/>
                        </a:rPr>
                        <a:t>5188,239</a:t>
                      </a:r>
                      <a:endParaRPr lang="lv-LV" sz="1400" b="1" kern="100" dirty="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panose="02020603050405020304" pitchFamily="18" charset="0"/>
                        </a:rPr>
                        <a:t> </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0267316"/>
                  </a:ext>
                </a:extLst>
              </a:tr>
              <a:tr h="225510">
                <a:tc>
                  <a:txBody>
                    <a:bodyPr/>
                    <a:lstStyle/>
                    <a:p>
                      <a:pPr algn="ctr">
                        <a:lnSpc>
                          <a:spcPct val="115000"/>
                        </a:lnSpc>
                        <a:spcAft>
                          <a:spcPts val="800"/>
                        </a:spcAft>
                      </a:pPr>
                      <a:r>
                        <a:rPr lang="lv-LV" sz="1400" kern="0">
                          <a:solidFill>
                            <a:srgbClr val="000000"/>
                          </a:solidFill>
                          <a:effectLst/>
                          <a:latin typeface="+mn-lt"/>
                          <a:ea typeface="Times New Roman" panose="02020603050405020304" pitchFamily="18" charset="0"/>
                          <a:cs typeface="Times New Roman" panose="02020603050405020304" pitchFamily="18" charset="0"/>
                        </a:rPr>
                        <a:t>10.</a:t>
                      </a:r>
                      <a:endParaRPr lang="lv-LV" sz="1400" kern="100">
                        <a:effectLst/>
                        <a:latin typeface="+mn-lt"/>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r">
                        <a:lnSpc>
                          <a:spcPct val="115000"/>
                        </a:lnSpc>
                        <a:spcAft>
                          <a:spcPts val="800"/>
                        </a:spcAft>
                      </a:pPr>
                      <a:r>
                        <a:rPr lang="lv-LV" sz="1400" b="1" i="1" kern="0" dirty="0">
                          <a:solidFill>
                            <a:srgbClr val="000000"/>
                          </a:solidFill>
                          <a:effectLst/>
                          <a:latin typeface="+mn-lt"/>
                          <a:ea typeface="Times New Roman" panose="02020603050405020304" pitchFamily="18" charset="0"/>
                          <a:cs typeface="Times New Roman" panose="02020603050405020304" pitchFamily="18" charset="0"/>
                        </a:rPr>
                        <a:t>PAVISAM KOPĀ AR PVN</a:t>
                      </a:r>
                      <a:endParaRPr lang="lv-LV" sz="1400" b="1" kern="100" dirty="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ctr">
                        <a:lnSpc>
                          <a:spcPct val="115000"/>
                        </a:lnSpc>
                        <a:spcAft>
                          <a:spcPts val="800"/>
                        </a:spcAft>
                      </a:pPr>
                      <a:r>
                        <a:rPr lang="lv-LV" sz="1400" b="1" kern="0" dirty="0">
                          <a:solidFill>
                            <a:srgbClr val="000000"/>
                          </a:solidFill>
                          <a:effectLst/>
                          <a:latin typeface="+mn-lt"/>
                          <a:ea typeface="Times New Roman" panose="02020603050405020304" pitchFamily="18" charset="0"/>
                          <a:cs typeface="Times New Roman" panose="02020603050405020304" pitchFamily="18" charset="0"/>
                        </a:rPr>
                        <a:t>29 894,14</a:t>
                      </a:r>
                      <a:endParaRPr lang="lv-LV" sz="1400" b="1" kern="100" dirty="0">
                        <a:effectLst/>
                        <a:latin typeface="+mn-lt"/>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800"/>
                        </a:spcAft>
                      </a:pPr>
                      <a:endParaRPr lang="lv-LV" sz="1400" kern="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1256431"/>
                  </a:ext>
                </a:extLst>
              </a:tr>
              <a:tr h="153896">
                <a:tc>
                  <a:txBody>
                    <a:bodyPr/>
                    <a:lstStyle/>
                    <a:p>
                      <a:pPr lvl="0" algn="ctr">
                        <a:lnSpc>
                          <a:spcPct val="114999"/>
                        </a:lnSpc>
                        <a:spcAft>
                          <a:spcPts val="800"/>
                        </a:spcAft>
                        <a:buNone/>
                      </a:pPr>
                      <a:r>
                        <a:rPr lang="lv-LV" sz="1400" kern="0" dirty="0">
                          <a:solidFill>
                            <a:srgbClr val="000000"/>
                          </a:solidFill>
                          <a:effectLst/>
                          <a:latin typeface="+mn-lt"/>
                          <a:ea typeface="Aptos" panose="020B0004020202020204" pitchFamily="34" charset="0"/>
                          <a:cs typeface="Times New Roman"/>
                        </a:rPr>
                        <a:t>11.</a:t>
                      </a:r>
                    </a:p>
                  </a:txBody>
                  <a:tcPr marL="68580" marR="68580" marT="0" marB="0" anchor="b">
                    <a:lnL w="12700">
                      <a:solidFill>
                        <a:srgbClr val="000000"/>
                      </a:solidFill>
                    </a:lnL>
                    <a:lnR w="12700">
                      <a:solidFill>
                        <a:srgbClr val="000000"/>
                      </a:solidFill>
                    </a:lnR>
                    <a:lnT w="12700">
                      <a:solidFill>
                        <a:srgbClr val="000000"/>
                      </a:solidFill>
                    </a:lnT>
                    <a:lnB w="12700">
                      <a:solidFill>
                        <a:srgbClr val="000000"/>
                      </a:solidFill>
                    </a:lnB>
                    <a:noFill/>
                  </a:tcPr>
                </a:tc>
                <a:tc gridSpan="6">
                  <a:txBody>
                    <a:bodyPr/>
                    <a:lstStyle/>
                    <a:p>
                      <a:pPr lvl="0" algn="l">
                        <a:lnSpc>
                          <a:spcPct val="114999"/>
                        </a:lnSpc>
                        <a:spcAft>
                          <a:spcPts val="800"/>
                        </a:spcAft>
                        <a:buNone/>
                      </a:pPr>
                      <a:r>
                        <a:rPr lang="lv-LV" sz="1400" b="0" i="1" dirty="0">
                          <a:solidFill>
                            <a:srgbClr val="000000"/>
                          </a:solidFill>
                          <a:effectLst/>
                          <a:latin typeface="Aptos" panose="020B0004020202020204" pitchFamily="34" charset="0"/>
                        </a:rPr>
                        <a:t>Projekta īstenošana nepilnā apjomā:                                                          Piekrītu               Nepiekrītu </a:t>
                      </a:r>
                      <a:r>
                        <a:rPr lang="lv-LV" sz="1400" b="0" i="0" dirty="0">
                          <a:solidFill>
                            <a:srgbClr val="000000"/>
                          </a:solidFill>
                          <a:effectLst/>
                          <a:latin typeface="Aptos" panose="020B0004020202020204" pitchFamily="34" charset="0"/>
                        </a:rPr>
                        <a:t>​</a:t>
                      </a:r>
                      <a:endParaRPr lang="lv-LV" sz="1400" i="1" kern="0" dirty="0">
                        <a:solidFill>
                          <a:srgbClr val="FF0000"/>
                        </a:solidFill>
                        <a:effectLst/>
                        <a:highlight>
                          <a:srgbClr val="FFFF00"/>
                        </a:highlight>
                        <a:latin typeface="+mn-lt"/>
                        <a:ea typeface="Aptos" panose="020B0004020202020204" pitchFamily="34" charset="0"/>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no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pPr lvl="0" algn="ctr">
                        <a:lnSpc>
                          <a:spcPct val="114999"/>
                        </a:lnSpc>
                        <a:spcAft>
                          <a:spcPts val="800"/>
                        </a:spcAft>
                        <a:buNone/>
                      </a:pPr>
                      <a:endParaRPr lang="lv-LV" sz="1400" kern="0" dirty="0">
                        <a:solidFill>
                          <a:srgbClr val="000000"/>
                        </a:solidFill>
                        <a:effectLst/>
                        <a:latin typeface="+mn-lt"/>
                        <a:ea typeface="Aptos" panose="020B0004020202020204" pitchFamily="34" charset="0"/>
                        <a:cs typeface="Times New Roman"/>
                      </a:endParaRPr>
                    </a:p>
                  </a:txBody>
                  <a:tcPr marL="68580" marR="68580" marT="0" marB="0" anchor="ctr">
                    <a:lnL w="12700">
                      <a:solidFill>
                        <a:srgbClr val="000000"/>
                      </a:solidFill>
                    </a:lnL>
                    <a:lnR w="12700">
                      <a:solidFill>
                        <a:srgbClr val="000000"/>
                      </a:solidFill>
                    </a:lnR>
                    <a:lnT w="12700">
                      <a:solidFill>
                        <a:srgbClr val="000000"/>
                      </a:solidFill>
                    </a:lnT>
                    <a:lnB w="12700">
                      <a:solidFill>
                        <a:srgbClr val="000000"/>
                      </a:solidFill>
                    </a:lnB>
                    <a:noFill/>
                  </a:tcPr>
                </a:tc>
                <a:tc hMerge="1">
                  <a:txBody>
                    <a:bodyPr/>
                    <a:lstStyle/>
                    <a:p>
                      <a:pPr lvl="0" algn="ctr">
                        <a:lnSpc>
                          <a:spcPct val="114999"/>
                        </a:lnSpc>
                        <a:spcAft>
                          <a:spcPts val="800"/>
                        </a:spcAft>
                        <a:buNone/>
                      </a:pPr>
                      <a:endParaRPr lang="lv-LV" sz="1400" kern="0" dirty="0">
                        <a:solidFill>
                          <a:srgbClr val="000000"/>
                        </a:solidFill>
                        <a:effectLst/>
                        <a:latin typeface="+mn-lt"/>
                        <a:ea typeface="Times New Roman" panose="02020603050405020304" pitchFamily="18" charset="0"/>
                        <a:cs typeface="Times New Roman"/>
                      </a:endParaRPr>
                    </a:p>
                  </a:txBody>
                  <a:tcPr marL="68580" marR="68580" marT="0" marB="0" anchor="b">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4257017486"/>
                  </a:ext>
                </a:extLst>
              </a:tr>
            </a:tbl>
          </a:graphicData>
        </a:graphic>
      </p:graphicFrame>
    </p:spTree>
    <p:extLst>
      <p:ext uri="{BB962C8B-B14F-4D97-AF65-F5344CB8AC3E}">
        <p14:creationId xmlns:p14="http://schemas.microsoft.com/office/powerpoint/2010/main" val="394771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CCA756-69D5-D486-0202-0A00E41FF7E6}"/>
              </a:ext>
            </a:extLst>
          </p:cNvPr>
          <p:cNvSpPr txBox="1"/>
          <p:nvPr/>
        </p:nvSpPr>
        <p:spPr>
          <a:xfrm>
            <a:off x="517337" y="53340"/>
            <a:ext cx="10457368" cy="1997918"/>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ts val="6500"/>
              </a:lnSpc>
              <a:spcBef>
                <a:spcPts val="0"/>
              </a:spcBef>
              <a:spcAft>
                <a:spcPts val="0"/>
              </a:spcAft>
              <a:buNone/>
              <a:tabLst/>
              <a:defRPr sz="1800" b="0" i="0" u="none" strike="noStrike" kern="0" cap="none" spc="0" baseline="0">
                <a:solidFill>
                  <a:srgbClr val="000000"/>
                </a:solidFill>
                <a:uFillTx/>
              </a:defRPr>
            </a:pPr>
            <a:r>
              <a:rPr lang="lv-LV" sz="11000" b="1" i="0" u="none" strike="noStrike" kern="1200" cap="none" spc="0" baseline="0" dirty="0">
                <a:ln w="19050">
                  <a:solidFill>
                    <a:srgbClr val="A77D18"/>
                  </a:solidFill>
                </a:ln>
                <a:solidFill>
                  <a:srgbClr val="FFFFFF"/>
                </a:solidFill>
                <a:uFillTx/>
                <a:latin typeface="Aptos Display"/>
                <a:cs typeface="Arial" pitchFamily="34"/>
              </a:rPr>
              <a:t>Paldies!</a:t>
            </a:r>
            <a:endParaRPr lang="en-US" sz="11000" b="1" dirty="0">
              <a:solidFill>
                <a:schemeClr val="bg1"/>
              </a:solidFill>
            </a:endParaRPr>
          </a:p>
        </p:txBody>
      </p:sp>
      <p:sp>
        <p:nvSpPr>
          <p:cNvPr id="6" name="Content Placeholder 21">
            <a:extLst>
              <a:ext uri="{FF2B5EF4-FFF2-40B4-BE49-F238E27FC236}">
                <a16:creationId xmlns:a16="http://schemas.microsoft.com/office/drawing/2014/main" id="{F783CB68-DDAA-7A2E-360B-5BC58EBA0941}"/>
              </a:ext>
            </a:extLst>
          </p:cNvPr>
          <p:cNvSpPr txBox="1">
            <a:spLocks/>
          </p:cNvSpPr>
          <p:nvPr/>
        </p:nvSpPr>
        <p:spPr>
          <a:xfrm>
            <a:off x="7658100" y="5691649"/>
            <a:ext cx="4190197" cy="1287081"/>
          </a:xfrm>
          <a:prstGeom prst="rect">
            <a:avLst/>
          </a:prstGeom>
        </p:spPr>
        <p:txBody>
          <a:bodyPr anchor="ctr">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Font typeface="Arial" pitchFamily="34"/>
              <a:buNone/>
            </a:pPr>
            <a:r>
              <a:rPr lang="lv-LV" sz="1600" b="1" dirty="0">
                <a:solidFill>
                  <a:schemeClr val="tx1"/>
                </a:solidFill>
              </a:rPr>
              <a:t>Saziņai:</a:t>
            </a:r>
          </a:p>
          <a:p>
            <a:pPr marL="0" indent="0" algn="r">
              <a:spcBef>
                <a:spcPts val="0"/>
              </a:spcBef>
              <a:buFont typeface="Arial" pitchFamily="34"/>
              <a:buNone/>
            </a:pPr>
            <a:r>
              <a:rPr lang="lv-LV" sz="1600" dirty="0">
                <a:solidFill>
                  <a:schemeClr val="tx1"/>
                </a:solidFill>
              </a:rPr>
              <a:t>Ventspils Attīstības pārvalde: </a:t>
            </a:r>
          </a:p>
          <a:p>
            <a:pPr marL="457200" lvl="1" indent="0" algn="r">
              <a:spcBef>
                <a:spcPts val="0"/>
              </a:spcBef>
              <a:buNone/>
            </a:pPr>
            <a:r>
              <a:rPr lang="lv-LV" sz="1600" dirty="0">
                <a:solidFill>
                  <a:schemeClr val="tx1"/>
                </a:solidFill>
              </a:rPr>
              <a:t>Tel. 63601280, </a:t>
            </a:r>
            <a:r>
              <a:rPr lang="lv-LV" sz="1600" dirty="0">
                <a:solidFill>
                  <a:schemeClr val="tx1"/>
                </a:solidFill>
                <a:hlinkClick r:id="rId2">
                  <a:extLst>
                    <a:ext uri="{A12FA001-AC4F-418D-AE19-62706E023703}">
                      <ahyp:hlinkClr xmlns:ahyp="http://schemas.microsoft.com/office/drawing/2018/hyperlinkcolor" val="tx"/>
                    </a:ext>
                  </a:extLst>
                </a:hlinkClick>
              </a:rPr>
              <a:t>investicijas@ventspils.lv</a:t>
            </a:r>
            <a:r>
              <a:rPr lang="lv-LV" sz="1600" dirty="0">
                <a:solidFill>
                  <a:schemeClr val="tx1"/>
                </a:solidFill>
              </a:rPr>
              <a:t> </a:t>
            </a:r>
            <a:endParaRPr lang="en-US" sz="1600" dirty="0">
              <a:solidFill>
                <a:schemeClr val="tx1"/>
              </a:solidFill>
            </a:endParaRPr>
          </a:p>
        </p:txBody>
      </p:sp>
      <p:pic>
        <p:nvPicPr>
          <p:cNvPr id="7" name="Picture 4" descr="A black background with white text&#10;&#10;AI-generated content may be incorrect.">
            <a:extLst>
              <a:ext uri="{FF2B5EF4-FFF2-40B4-BE49-F238E27FC236}">
                <a16:creationId xmlns:a16="http://schemas.microsoft.com/office/drawing/2014/main" id="{93D206BF-E191-EA09-C41B-7057F668E48C}"/>
              </a:ext>
            </a:extLst>
          </p:cNvPr>
          <p:cNvPicPr>
            <a:picLocks noChangeAspect="1"/>
          </p:cNvPicPr>
          <p:nvPr/>
        </p:nvPicPr>
        <p:blipFill>
          <a:blip r:embed="rId3"/>
          <a:stretch>
            <a:fillRect/>
          </a:stretch>
        </p:blipFill>
        <p:spPr>
          <a:xfrm>
            <a:off x="8666635" y="320400"/>
            <a:ext cx="3008028" cy="1463798"/>
          </a:xfrm>
          <a:prstGeom prst="rect">
            <a:avLst/>
          </a:prstGeom>
          <a:noFill/>
          <a:ln cap="flat">
            <a:noFill/>
          </a:ln>
        </p:spPr>
      </p:pic>
    </p:spTree>
    <p:extLst>
      <p:ext uri="{BB962C8B-B14F-4D97-AF65-F5344CB8AC3E}">
        <p14:creationId xmlns:p14="http://schemas.microsoft.com/office/powerpoint/2010/main" val="102738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8665851F-F327-D090-1F9D-F624EC19B15A}"/>
              </a:ext>
            </a:extLst>
          </p:cNvPr>
          <p:cNvSpPr txBox="1">
            <a:spLocks noGrp="1"/>
          </p:cNvSpPr>
          <p:nvPr>
            <p:ph type="body" idx="4294967295"/>
          </p:nvPr>
        </p:nvSpPr>
        <p:spPr>
          <a:xfrm>
            <a:off x="1564136" y="2074709"/>
            <a:ext cx="5041901" cy="896139"/>
          </a:xfrm>
        </p:spPr>
        <p:txBody>
          <a:bodyPr/>
          <a:lstStyle/>
          <a:p>
            <a:pPr marL="0" lvl="0" indent="0">
              <a:buNone/>
            </a:pPr>
            <a:r>
              <a:rPr lang="lv-LV" b="1"/>
              <a:t>Sabiedrības </a:t>
            </a:r>
            <a:r>
              <a:rPr lang="lv-LV"/>
              <a:t>ierosināti teritorijas attīstības projekti</a:t>
            </a:r>
            <a:endParaRPr lang="en-US"/>
          </a:p>
        </p:txBody>
      </p:sp>
      <p:sp>
        <p:nvSpPr>
          <p:cNvPr id="3" name="Title 1">
            <a:extLst>
              <a:ext uri="{FF2B5EF4-FFF2-40B4-BE49-F238E27FC236}">
                <a16:creationId xmlns:a16="http://schemas.microsoft.com/office/drawing/2014/main" id="{3B68B30F-F79D-792B-E46D-F18059938C5C}"/>
              </a:ext>
            </a:extLst>
          </p:cNvPr>
          <p:cNvSpPr txBox="1">
            <a:spLocks noGrp="1"/>
          </p:cNvSpPr>
          <p:nvPr>
            <p:ph type="title"/>
          </p:nvPr>
        </p:nvSpPr>
        <p:spPr>
          <a:xfrm>
            <a:off x="838203" y="18251"/>
            <a:ext cx="10515600" cy="1325559"/>
          </a:xfrm>
        </p:spPr>
        <p:txBody>
          <a:bodyPr/>
          <a:lstStyle/>
          <a:p>
            <a:pPr lvl="0"/>
            <a:r>
              <a:rPr lang="lv-LV" dirty="0">
                <a:ln>
                  <a:solidFill>
                    <a:srgbClr val="A77D18"/>
                  </a:solidFill>
                </a:ln>
              </a:rPr>
              <a:t>Par konkursu</a:t>
            </a:r>
            <a:endParaRPr lang="en-GB" dirty="0">
              <a:ln>
                <a:solidFill>
                  <a:srgbClr val="A77D18"/>
                </a:solidFill>
              </a:ln>
            </a:endParaRPr>
          </a:p>
        </p:txBody>
      </p:sp>
      <p:pic>
        <p:nvPicPr>
          <p:cNvPr id="4" name="Picture 6" descr="A yellow triangle with black background&#10;&#10;AI-generated content may be incorrect.">
            <a:extLst>
              <a:ext uri="{FF2B5EF4-FFF2-40B4-BE49-F238E27FC236}">
                <a16:creationId xmlns:a16="http://schemas.microsoft.com/office/drawing/2014/main" id="{4C65D211-A3EF-0A61-B48A-D5A8B8188BB8}"/>
              </a:ext>
            </a:extLst>
          </p:cNvPr>
          <p:cNvPicPr>
            <a:picLocks noChangeAspect="1"/>
          </p:cNvPicPr>
          <p:nvPr/>
        </p:nvPicPr>
        <p:blipFill>
          <a:blip r:embed="rId2"/>
          <a:stretch>
            <a:fillRect/>
          </a:stretch>
        </p:blipFill>
        <p:spPr>
          <a:xfrm>
            <a:off x="838203" y="2154170"/>
            <a:ext cx="637035" cy="637035"/>
          </a:xfrm>
          <a:prstGeom prst="rect">
            <a:avLst/>
          </a:prstGeom>
          <a:noFill/>
          <a:ln cap="flat">
            <a:noFill/>
          </a:ln>
        </p:spPr>
      </p:pic>
      <p:sp>
        <p:nvSpPr>
          <p:cNvPr id="5" name="Content Placeholder 3">
            <a:extLst>
              <a:ext uri="{FF2B5EF4-FFF2-40B4-BE49-F238E27FC236}">
                <a16:creationId xmlns:a16="http://schemas.microsoft.com/office/drawing/2014/main" id="{8CB4BCB7-9621-4045-2F32-F8297E591D24}"/>
              </a:ext>
            </a:extLst>
          </p:cNvPr>
          <p:cNvSpPr txBox="1"/>
          <p:nvPr/>
        </p:nvSpPr>
        <p:spPr>
          <a:xfrm>
            <a:off x="1564136" y="3357256"/>
            <a:ext cx="5162546" cy="896139"/>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lv-LV" sz="2800" b="0" i="0" u="none" strike="noStrike" kern="1200" cap="none" spc="0" baseline="0" dirty="0">
                <a:solidFill>
                  <a:srgbClr val="000000"/>
                </a:solidFill>
                <a:uFillTx/>
                <a:latin typeface="Aptos"/>
              </a:rPr>
              <a:t>Iespēja </a:t>
            </a:r>
            <a:r>
              <a:rPr lang="lv-LV" sz="2800" b="1" i="0" u="none" strike="noStrike" kern="1200" cap="none" spc="0" baseline="0" dirty="0">
                <a:solidFill>
                  <a:srgbClr val="000000"/>
                </a:solidFill>
                <a:uFillTx/>
                <a:latin typeface="Aptos"/>
              </a:rPr>
              <a:t>iedzīvotājiem balsot </a:t>
            </a:r>
            <a:r>
              <a:rPr lang="lv-LV" sz="2800" b="0" i="0" u="none" strike="noStrike" kern="1200" cap="none" spc="0" baseline="0" dirty="0">
                <a:solidFill>
                  <a:srgbClr val="000000"/>
                </a:solidFill>
                <a:uFillTx/>
                <a:latin typeface="Aptos"/>
              </a:rPr>
              <a:t>par iesniegtajiem projektiem</a:t>
            </a:r>
            <a:endParaRPr lang="en-US" sz="2800" b="0" i="0" u="none" strike="noStrike" kern="1200" cap="none" spc="0" baseline="0" dirty="0">
              <a:solidFill>
                <a:srgbClr val="000000"/>
              </a:solidFill>
              <a:uFillTx/>
              <a:latin typeface="Aptos"/>
            </a:endParaRPr>
          </a:p>
        </p:txBody>
      </p:sp>
      <p:pic>
        <p:nvPicPr>
          <p:cNvPr id="6" name="Picture 8" descr="A yellow triangle with black background&#10;&#10;AI-generated content may be incorrect.">
            <a:extLst>
              <a:ext uri="{FF2B5EF4-FFF2-40B4-BE49-F238E27FC236}">
                <a16:creationId xmlns:a16="http://schemas.microsoft.com/office/drawing/2014/main" id="{54892ED2-F729-AD12-D2D4-E45189D3C2EC}"/>
              </a:ext>
            </a:extLst>
          </p:cNvPr>
          <p:cNvPicPr>
            <a:picLocks noChangeAspect="1"/>
          </p:cNvPicPr>
          <p:nvPr/>
        </p:nvPicPr>
        <p:blipFill>
          <a:blip r:embed="rId2"/>
          <a:stretch>
            <a:fillRect/>
          </a:stretch>
        </p:blipFill>
        <p:spPr>
          <a:xfrm>
            <a:off x="838203" y="3486817"/>
            <a:ext cx="637035" cy="637035"/>
          </a:xfrm>
          <a:prstGeom prst="rect">
            <a:avLst/>
          </a:prstGeom>
          <a:noFill/>
          <a:ln cap="flat">
            <a:noFill/>
          </a:ln>
        </p:spPr>
      </p:pic>
      <p:sp>
        <p:nvSpPr>
          <p:cNvPr id="7" name="Content Placeholder 3">
            <a:extLst>
              <a:ext uri="{FF2B5EF4-FFF2-40B4-BE49-F238E27FC236}">
                <a16:creationId xmlns:a16="http://schemas.microsoft.com/office/drawing/2014/main" id="{AE9820C4-28F7-3FA2-7184-BA031A1ED316}"/>
              </a:ext>
            </a:extLst>
          </p:cNvPr>
          <p:cNvSpPr txBox="1"/>
          <p:nvPr/>
        </p:nvSpPr>
        <p:spPr>
          <a:xfrm>
            <a:off x="1564136" y="4639802"/>
            <a:ext cx="5676896" cy="1236085"/>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lv-LV" sz="2800" b="1" i="0" u="none" strike="noStrike" kern="1200" cap="none" spc="0" baseline="0">
                <a:solidFill>
                  <a:srgbClr val="000000"/>
                </a:solidFill>
                <a:uFillTx/>
                <a:latin typeface="Aptos"/>
              </a:rPr>
              <a:t>Pašvaldība realizē </a:t>
            </a:r>
            <a:r>
              <a:rPr lang="lv-LV" sz="2800" b="0" i="0" u="none" strike="noStrike" kern="1200" cap="none" spc="0" baseline="0">
                <a:solidFill>
                  <a:srgbClr val="000000"/>
                </a:solidFill>
                <a:uFillTx/>
                <a:latin typeface="Aptos"/>
              </a:rPr>
              <a:t>projektus, kuri guvuši lielāko iedzīvotāju atbalstu  </a:t>
            </a:r>
            <a:endParaRPr lang="en-US" sz="2800" b="0" i="0" u="none" strike="noStrike" kern="1200" cap="none" spc="0" baseline="0">
              <a:solidFill>
                <a:srgbClr val="000000"/>
              </a:solidFill>
              <a:uFillTx/>
              <a:latin typeface="Aptos"/>
            </a:endParaRPr>
          </a:p>
        </p:txBody>
      </p:sp>
      <p:pic>
        <p:nvPicPr>
          <p:cNvPr id="8" name="Picture 10" descr="A yellow triangle with black background&#10;&#10;AI-generated content may be incorrect.">
            <a:extLst>
              <a:ext uri="{FF2B5EF4-FFF2-40B4-BE49-F238E27FC236}">
                <a16:creationId xmlns:a16="http://schemas.microsoft.com/office/drawing/2014/main" id="{BA82C9BC-86B3-2AFC-81C6-95BC3D7A4CC6}"/>
              </a:ext>
            </a:extLst>
          </p:cNvPr>
          <p:cNvPicPr>
            <a:picLocks noChangeAspect="1"/>
          </p:cNvPicPr>
          <p:nvPr/>
        </p:nvPicPr>
        <p:blipFill>
          <a:blip r:embed="rId2"/>
          <a:stretch>
            <a:fillRect/>
          </a:stretch>
        </p:blipFill>
        <p:spPr>
          <a:xfrm>
            <a:off x="838203" y="4724512"/>
            <a:ext cx="637035" cy="637035"/>
          </a:xfrm>
          <a:prstGeom prst="rect">
            <a:avLst/>
          </a:prstGeom>
          <a:noFill/>
          <a:ln cap="flat">
            <a:noFill/>
          </a:ln>
        </p:spPr>
      </p:pic>
      <p:pic>
        <p:nvPicPr>
          <p:cNvPr id="9" name="Picture 14" descr="A person in a helmet pushing a stroller with a baby&#10;&#10;AI-generated content may be incorrect.">
            <a:extLst>
              <a:ext uri="{FF2B5EF4-FFF2-40B4-BE49-F238E27FC236}">
                <a16:creationId xmlns:a16="http://schemas.microsoft.com/office/drawing/2014/main" id="{F4C7B5E0-E369-BFF4-FBFB-481D8CCEE1E6}"/>
              </a:ext>
            </a:extLst>
          </p:cNvPr>
          <p:cNvPicPr>
            <a:picLocks noChangeAspect="1"/>
          </p:cNvPicPr>
          <p:nvPr/>
        </p:nvPicPr>
        <p:blipFill>
          <a:blip r:embed="rId3"/>
          <a:stretch>
            <a:fillRect/>
          </a:stretch>
        </p:blipFill>
        <p:spPr>
          <a:xfrm>
            <a:off x="7484757" y="1781178"/>
            <a:ext cx="4050014" cy="3592019"/>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B3D3C7FE-E09F-74D6-0793-E7A87BDCB739}"/>
              </a:ext>
            </a:extLst>
          </p:cNvPr>
          <p:cNvSpPr txBox="1">
            <a:spLocks noGrp="1"/>
          </p:cNvSpPr>
          <p:nvPr>
            <p:ph type="body" idx="4294967295"/>
          </p:nvPr>
        </p:nvSpPr>
        <p:spPr>
          <a:xfrm>
            <a:off x="838203" y="1825627"/>
            <a:ext cx="6464295" cy="866778"/>
          </a:xfrm>
        </p:spPr>
        <p:txBody>
          <a:bodyPr/>
          <a:lstStyle/>
          <a:p>
            <a:pPr marL="0" lvl="0" indent="0">
              <a:buNone/>
            </a:pPr>
            <a:r>
              <a:rPr lang="lv-LV" dirty="0"/>
              <a:t>2025. gadam </a:t>
            </a:r>
            <a:r>
              <a:rPr lang="lv-LV" b="1" dirty="0"/>
              <a:t>piešķirtais</a:t>
            </a:r>
            <a:r>
              <a:rPr lang="lv-LV" dirty="0"/>
              <a:t> pašvaldības budžeta </a:t>
            </a:r>
            <a:r>
              <a:rPr lang="lv-LV" b="1" dirty="0"/>
              <a:t>finansējums</a:t>
            </a:r>
            <a:r>
              <a:rPr lang="lv-LV" dirty="0"/>
              <a:t> – 100 000 EUR </a:t>
            </a:r>
            <a:endParaRPr lang="en-US" dirty="0"/>
          </a:p>
        </p:txBody>
      </p:sp>
      <p:sp>
        <p:nvSpPr>
          <p:cNvPr id="3" name="Title 3">
            <a:extLst>
              <a:ext uri="{FF2B5EF4-FFF2-40B4-BE49-F238E27FC236}">
                <a16:creationId xmlns:a16="http://schemas.microsoft.com/office/drawing/2014/main" id="{65E2B5B7-E5C8-C123-8200-093517DA7D45}"/>
              </a:ext>
            </a:extLst>
          </p:cNvPr>
          <p:cNvSpPr txBox="1">
            <a:spLocks noGrp="1"/>
          </p:cNvSpPr>
          <p:nvPr>
            <p:ph type="title"/>
          </p:nvPr>
        </p:nvSpPr>
        <p:spPr/>
        <p:txBody>
          <a:bodyPr/>
          <a:lstStyle/>
          <a:p>
            <a:pPr lvl="0"/>
            <a:r>
              <a:rPr lang="lv-LV" dirty="0">
                <a:ln>
                  <a:solidFill>
                    <a:srgbClr val="A77D18"/>
                  </a:solidFill>
                </a:ln>
              </a:rPr>
              <a:t>Pieejamais finansējums</a:t>
            </a:r>
            <a:endParaRPr lang="en-GB" dirty="0">
              <a:ln>
                <a:solidFill>
                  <a:srgbClr val="A77D18"/>
                </a:solidFill>
              </a:ln>
            </a:endParaRPr>
          </a:p>
        </p:txBody>
      </p:sp>
      <p:sp>
        <p:nvSpPr>
          <p:cNvPr id="4" name="Content Placeholder 4">
            <a:extLst>
              <a:ext uri="{FF2B5EF4-FFF2-40B4-BE49-F238E27FC236}">
                <a16:creationId xmlns:a16="http://schemas.microsoft.com/office/drawing/2014/main" id="{EFD5C43B-74E6-80EA-23A8-15FB6E400521}"/>
              </a:ext>
            </a:extLst>
          </p:cNvPr>
          <p:cNvSpPr txBox="1"/>
          <p:nvPr/>
        </p:nvSpPr>
        <p:spPr>
          <a:xfrm>
            <a:off x="838203" y="3324429"/>
            <a:ext cx="6083302" cy="472872"/>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80000"/>
              </a:lnSpc>
              <a:spcBef>
                <a:spcPts val="1000"/>
              </a:spcBef>
              <a:spcAft>
                <a:spcPts val="0"/>
              </a:spcAft>
              <a:buNone/>
              <a:tabLst/>
              <a:defRPr sz="1800" b="0" i="0" u="none" strike="noStrike" kern="0" cap="none" spc="0" baseline="0">
                <a:solidFill>
                  <a:srgbClr val="000000"/>
                </a:solidFill>
                <a:uFillTx/>
              </a:defRPr>
            </a:pPr>
            <a:r>
              <a:rPr lang="lv-LV" sz="2800" b="0" i="0" u="none" strike="noStrike" kern="1200" cap="none" spc="0" baseline="0">
                <a:solidFill>
                  <a:srgbClr val="000000"/>
                </a:solidFill>
                <a:uFillTx/>
                <a:latin typeface="Aptos"/>
              </a:rPr>
              <a:t>Atbilstoši teritoriālajam sadalījumam:</a:t>
            </a:r>
          </a:p>
        </p:txBody>
      </p:sp>
      <p:sp>
        <p:nvSpPr>
          <p:cNvPr id="5" name="Content Placeholder 4">
            <a:extLst>
              <a:ext uri="{FF2B5EF4-FFF2-40B4-BE49-F238E27FC236}">
                <a16:creationId xmlns:a16="http://schemas.microsoft.com/office/drawing/2014/main" id="{170002FE-A910-5818-6248-C4ED527E0367}"/>
              </a:ext>
            </a:extLst>
          </p:cNvPr>
          <p:cNvSpPr txBox="1"/>
          <p:nvPr/>
        </p:nvSpPr>
        <p:spPr>
          <a:xfrm>
            <a:off x="838203" y="5370225"/>
            <a:ext cx="5257800" cy="1689893"/>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lv-LV" sz="2800" b="0" i="0" u="none" strike="noStrike" kern="1200" cap="none" spc="0" baseline="0" dirty="0">
                <a:solidFill>
                  <a:srgbClr val="000000"/>
                </a:solidFill>
                <a:uFillTx/>
                <a:latin typeface="Aptos"/>
              </a:rPr>
              <a:t>Finansējums </a:t>
            </a:r>
            <a:r>
              <a:rPr lang="lv-LV" sz="2800" b="1" i="0" u="none" strike="noStrike" kern="1200" cap="none" spc="0" baseline="0" dirty="0">
                <a:solidFill>
                  <a:srgbClr val="000000"/>
                </a:solidFill>
                <a:uFillTx/>
                <a:latin typeface="Aptos"/>
              </a:rPr>
              <a:t>vienam projektam</a:t>
            </a:r>
            <a:r>
              <a:rPr lang="lv-LV" sz="2800" b="0" i="0" u="none" strike="noStrike" kern="1200" cap="none" spc="0" baseline="0" dirty="0">
                <a:solidFill>
                  <a:srgbClr val="000000"/>
                </a:solidFill>
                <a:uFillTx/>
                <a:latin typeface="Aptos"/>
              </a:rPr>
              <a:t>: 3 000 – 30 000 EUR</a:t>
            </a:r>
            <a:endParaRPr lang="en-US" sz="2800" b="0" i="0" u="none" strike="noStrike" kern="1200" cap="none" spc="0" baseline="0" dirty="0">
              <a:solidFill>
                <a:srgbClr val="000000"/>
              </a:solidFill>
              <a:uFillTx/>
              <a:latin typeface="Aptos"/>
            </a:endParaRPr>
          </a:p>
        </p:txBody>
      </p:sp>
      <p:pic>
        <p:nvPicPr>
          <p:cNvPr id="6" name="Picture 8" descr="A yellow triangle with black background&#10;&#10;AI-generated content may be incorrect.">
            <a:extLst>
              <a:ext uri="{FF2B5EF4-FFF2-40B4-BE49-F238E27FC236}">
                <a16:creationId xmlns:a16="http://schemas.microsoft.com/office/drawing/2014/main" id="{1803B10C-C04F-809C-AE0B-FC1B948134BD}"/>
              </a:ext>
            </a:extLst>
          </p:cNvPr>
          <p:cNvPicPr>
            <a:picLocks noChangeAspect="1"/>
          </p:cNvPicPr>
          <p:nvPr/>
        </p:nvPicPr>
        <p:blipFill>
          <a:blip r:embed="rId2"/>
          <a:stretch>
            <a:fillRect/>
          </a:stretch>
        </p:blipFill>
        <p:spPr>
          <a:xfrm rot="2700006">
            <a:off x="1071736" y="2473720"/>
            <a:ext cx="637035" cy="637035"/>
          </a:xfrm>
          <a:prstGeom prst="rect">
            <a:avLst/>
          </a:prstGeom>
          <a:noFill/>
          <a:ln cap="flat">
            <a:noFill/>
          </a:ln>
        </p:spPr>
      </p:pic>
      <p:pic>
        <p:nvPicPr>
          <p:cNvPr id="7" name="Picture 9" descr="A yellow triangle with black background&#10;&#10;AI-generated content may be incorrect.">
            <a:extLst>
              <a:ext uri="{FF2B5EF4-FFF2-40B4-BE49-F238E27FC236}">
                <a16:creationId xmlns:a16="http://schemas.microsoft.com/office/drawing/2014/main" id="{F0E07023-DA04-7507-A98A-2E61529D9057}"/>
              </a:ext>
            </a:extLst>
          </p:cNvPr>
          <p:cNvPicPr>
            <a:picLocks noChangeAspect="1"/>
          </p:cNvPicPr>
          <p:nvPr/>
        </p:nvPicPr>
        <p:blipFill>
          <a:blip r:embed="rId2"/>
          <a:stretch>
            <a:fillRect/>
          </a:stretch>
        </p:blipFill>
        <p:spPr>
          <a:xfrm rot="2700006">
            <a:off x="1071736" y="4601282"/>
            <a:ext cx="637035" cy="637035"/>
          </a:xfrm>
          <a:prstGeom prst="rect">
            <a:avLst/>
          </a:prstGeom>
          <a:noFill/>
          <a:ln cap="flat">
            <a:noFill/>
          </a:ln>
        </p:spPr>
      </p:pic>
      <p:pic>
        <p:nvPicPr>
          <p:cNvPr id="8" name="Picture 22" descr="A yellow rectangular object with black lines&#10;&#10;AI-generated content may be incorrect.">
            <a:extLst>
              <a:ext uri="{FF2B5EF4-FFF2-40B4-BE49-F238E27FC236}">
                <a16:creationId xmlns:a16="http://schemas.microsoft.com/office/drawing/2014/main" id="{0FC8E420-C33D-F258-7CCA-D5906857E77F}"/>
              </a:ext>
            </a:extLst>
          </p:cNvPr>
          <p:cNvPicPr>
            <a:picLocks noChangeAspect="1"/>
          </p:cNvPicPr>
          <p:nvPr/>
        </p:nvPicPr>
        <p:blipFill>
          <a:blip r:embed="rId3"/>
          <a:stretch>
            <a:fillRect/>
          </a:stretch>
        </p:blipFill>
        <p:spPr>
          <a:xfrm>
            <a:off x="838203" y="3861611"/>
            <a:ext cx="2727380" cy="809911"/>
          </a:xfrm>
          <a:prstGeom prst="rect">
            <a:avLst/>
          </a:prstGeom>
          <a:noFill/>
          <a:ln cap="flat">
            <a:noFill/>
          </a:ln>
        </p:spPr>
      </p:pic>
      <p:pic>
        <p:nvPicPr>
          <p:cNvPr id="9" name="Picture 24" descr="A yellow rectangular object with a black border&#10;&#10;AI-generated content may be incorrect.">
            <a:extLst>
              <a:ext uri="{FF2B5EF4-FFF2-40B4-BE49-F238E27FC236}">
                <a16:creationId xmlns:a16="http://schemas.microsoft.com/office/drawing/2014/main" id="{A1A40C60-00D3-DF00-D3D7-AED112E845A7}"/>
              </a:ext>
            </a:extLst>
          </p:cNvPr>
          <p:cNvPicPr>
            <a:picLocks noChangeAspect="1"/>
          </p:cNvPicPr>
          <p:nvPr/>
        </p:nvPicPr>
        <p:blipFill>
          <a:blip r:embed="rId4"/>
          <a:stretch>
            <a:fillRect/>
          </a:stretch>
        </p:blipFill>
        <p:spPr>
          <a:xfrm>
            <a:off x="3692557" y="3861611"/>
            <a:ext cx="3165442" cy="809911"/>
          </a:xfrm>
          <a:prstGeom prst="rect">
            <a:avLst/>
          </a:prstGeom>
          <a:noFill/>
          <a:ln cap="flat">
            <a:noFill/>
          </a:ln>
        </p:spPr>
      </p:pic>
      <p:sp>
        <p:nvSpPr>
          <p:cNvPr id="10" name="Content Placeholder 4">
            <a:extLst>
              <a:ext uri="{FF2B5EF4-FFF2-40B4-BE49-F238E27FC236}">
                <a16:creationId xmlns:a16="http://schemas.microsoft.com/office/drawing/2014/main" id="{10553867-8103-4517-B0F4-9F2F8FC3A4A6}"/>
              </a:ext>
            </a:extLst>
          </p:cNvPr>
          <p:cNvSpPr txBox="1"/>
          <p:nvPr/>
        </p:nvSpPr>
        <p:spPr>
          <a:xfrm>
            <a:off x="939802" y="3874898"/>
            <a:ext cx="2625781" cy="796625"/>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ts val="2600"/>
              </a:lnSpc>
              <a:spcBef>
                <a:spcPts val="1000"/>
              </a:spcBef>
              <a:spcAft>
                <a:spcPts val="0"/>
              </a:spcAft>
              <a:buNone/>
              <a:tabLst/>
              <a:defRPr sz="1800" b="0" i="0" u="none" strike="noStrike" kern="0" cap="none" spc="0" baseline="0">
                <a:solidFill>
                  <a:srgbClr val="000000"/>
                </a:solidFill>
                <a:uFillTx/>
              </a:defRPr>
            </a:pPr>
            <a:r>
              <a:rPr lang="lv-LV" sz="2000" b="0" i="0" u="none" strike="noStrike" kern="1200" cap="none" spc="0" baseline="0">
                <a:solidFill>
                  <a:srgbClr val="000000"/>
                </a:solidFill>
                <a:uFillTx/>
                <a:latin typeface="Aptos"/>
              </a:rPr>
              <a:t>Ventas kreisais krasts</a:t>
            </a:r>
          </a:p>
          <a:p>
            <a:pPr marL="0" marR="0" lvl="0" indent="0" algn="l" defTabSz="914400" rtl="0" fontAlgn="auto" hangingPunct="1">
              <a:lnSpc>
                <a:spcPts val="2600"/>
              </a:lnSpc>
              <a:spcBef>
                <a:spcPts val="0"/>
              </a:spcBef>
              <a:spcAft>
                <a:spcPts val="0"/>
              </a:spcAft>
              <a:buNone/>
              <a:tabLst/>
              <a:defRPr sz="1800" b="0" i="0" u="none" strike="noStrike" kern="0" cap="none" spc="0" baseline="0">
                <a:solidFill>
                  <a:srgbClr val="000000"/>
                </a:solidFill>
                <a:uFillTx/>
              </a:defRPr>
            </a:pPr>
            <a:r>
              <a:rPr lang="lv-LV" sz="2800" b="0" i="0" u="none" strike="noStrike" kern="1200" cap="none" spc="0" baseline="0">
                <a:solidFill>
                  <a:srgbClr val="000000"/>
                </a:solidFill>
                <a:uFillTx/>
                <a:latin typeface="Aptos"/>
              </a:rPr>
              <a:t>65 000 EUR</a:t>
            </a:r>
            <a:endParaRPr lang="en-US" sz="2800" b="0" i="0" u="none" strike="noStrike" kern="1200" cap="none" spc="0" baseline="0">
              <a:solidFill>
                <a:srgbClr val="000000"/>
              </a:solidFill>
              <a:uFillTx/>
              <a:latin typeface="Aptos"/>
            </a:endParaRPr>
          </a:p>
        </p:txBody>
      </p:sp>
      <p:sp>
        <p:nvSpPr>
          <p:cNvPr id="11" name="Content Placeholder 4">
            <a:extLst>
              <a:ext uri="{FF2B5EF4-FFF2-40B4-BE49-F238E27FC236}">
                <a16:creationId xmlns:a16="http://schemas.microsoft.com/office/drawing/2014/main" id="{143EF63E-DA2D-0D60-19E5-762CE83649E7}"/>
              </a:ext>
            </a:extLst>
          </p:cNvPr>
          <p:cNvSpPr txBox="1"/>
          <p:nvPr/>
        </p:nvSpPr>
        <p:spPr>
          <a:xfrm>
            <a:off x="3804534" y="3875099"/>
            <a:ext cx="2625781" cy="796625"/>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ts val="2600"/>
              </a:lnSpc>
              <a:spcBef>
                <a:spcPts val="1000"/>
              </a:spcBef>
              <a:spcAft>
                <a:spcPts val="0"/>
              </a:spcAft>
              <a:buNone/>
              <a:tabLst/>
              <a:defRPr sz="1800" b="0" i="0" u="none" strike="noStrike" kern="0" cap="none" spc="0" baseline="0">
                <a:solidFill>
                  <a:srgbClr val="000000"/>
                </a:solidFill>
                <a:uFillTx/>
              </a:defRPr>
            </a:pPr>
            <a:r>
              <a:rPr lang="lv-LV" sz="2000" b="0" i="0" u="none" strike="noStrike" kern="1200" cap="none" spc="0" baseline="0">
                <a:solidFill>
                  <a:srgbClr val="000000"/>
                </a:solidFill>
                <a:uFillTx/>
                <a:latin typeface="Aptos"/>
              </a:rPr>
              <a:t>Ventas labais krasts</a:t>
            </a:r>
          </a:p>
          <a:p>
            <a:pPr marL="0" marR="0" lvl="0" indent="0" algn="l" defTabSz="914400" rtl="0" fontAlgn="auto" hangingPunct="1">
              <a:lnSpc>
                <a:spcPts val="2600"/>
              </a:lnSpc>
              <a:spcBef>
                <a:spcPts val="0"/>
              </a:spcBef>
              <a:spcAft>
                <a:spcPts val="0"/>
              </a:spcAft>
              <a:buNone/>
              <a:tabLst/>
              <a:defRPr sz="1800" b="0" i="0" u="none" strike="noStrike" kern="0" cap="none" spc="0" baseline="0">
                <a:solidFill>
                  <a:srgbClr val="000000"/>
                </a:solidFill>
                <a:uFillTx/>
              </a:defRPr>
            </a:pPr>
            <a:r>
              <a:rPr lang="lv-LV" sz="2800" b="0" i="0" u="none" strike="noStrike" kern="1200" cap="none" spc="0" baseline="0">
                <a:solidFill>
                  <a:srgbClr val="000000"/>
                </a:solidFill>
                <a:uFillTx/>
                <a:latin typeface="Aptos"/>
              </a:rPr>
              <a:t>35 000 EUR</a:t>
            </a:r>
            <a:endParaRPr lang="en-US" sz="2800" b="0" i="0" u="none" strike="noStrike" kern="1200" cap="none" spc="0" baseline="0">
              <a:solidFill>
                <a:srgbClr val="000000"/>
              </a:solidFill>
              <a:uFillTx/>
              <a:latin typeface="Aptos"/>
            </a:endParaRPr>
          </a:p>
        </p:txBody>
      </p:sp>
      <p:pic>
        <p:nvPicPr>
          <p:cNvPr id="12" name="Picture 29" descr="A map of different colors&#10;&#10;AI-generated content may be incorrect.">
            <a:extLst>
              <a:ext uri="{FF2B5EF4-FFF2-40B4-BE49-F238E27FC236}">
                <a16:creationId xmlns:a16="http://schemas.microsoft.com/office/drawing/2014/main" id="{FEE159E6-C0BD-C631-AAD2-B677F3A4C510}"/>
              </a:ext>
            </a:extLst>
          </p:cNvPr>
          <p:cNvPicPr>
            <a:picLocks noChangeAspect="1"/>
          </p:cNvPicPr>
          <p:nvPr/>
        </p:nvPicPr>
        <p:blipFill>
          <a:blip r:embed="rId5"/>
          <a:stretch>
            <a:fillRect/>
          </a:stretch>
        </p:blipFill>
        <p:spPr>
          <a:xfrm>
            <a:off x="7680767" y="1632304"/>
            <a:ext cx="3571426" cy="4885712"/>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9B5652-D4B7-AA3D-A437-FAB374D2ECFC}"/>
              </a:ext>
            </a:extLst>
          </p:cNvPr>
          <p:cNvSpPr>
            <a:spLocks noGrp="1"/>
          </p:cNvSpPr>
          <p:nvPr>
            <p:ph idx="4294967295"/>
          </p:nvPr>
        </p:nvSpPr>
        <p:spPr>
          <a:xfrm>
            <a:off x="838202" y="2054890"/>
            <a:ext cx="6457947" cy="869948"/>
          </a:xfrm>
        </p:spPr>
        <p:txBody>
          <a:bodyPr/>
          <a:lstStyle/>
          <a:p>
            <a:pPr marL="0" indent="0" algn="just">
              <a:spcAft>
                <a:spcPts val="600"/>
              </a:spcAft>
              <a:buNone/>
            </a:pPr>
            <a:r>
              <a:rPr lang="lv-LV" dirty="0">
                <a:solidFill>
                  <a:schemeClr val="tx1"/>
                </a:solidFill>
                <a:latin typeface="+mj-lt"/>
                <a:cs typeface="Times New Roman"/>
              </a:rPr>
              <a:t>Ventspils </a:t>
            </a:r>
            <a:r>
              <a:rPr lang="lv-LV" dirty="0" err="1">
                <a:solidFill>
                  <a:schemeClr val="tx1"/>
                </a:solidFill>
                <a:latin typeface="+mj-lt"/>
                <a:cs typeface="Times New Roman"/>
              </a:rPr>
              <a:t>valstspilsētas</a:t>
            </a:r>
            <a:r>
              <a:rPr lang="lv-LV" dirty="0">
                <a:solidFill>
                  <a:schemeClr val="tx1"/>
                </a:solidFill>
                <a:latin typeface="+mj-lt"/>
                <a:cs typeface="Times New Roman"/>
              </a:rPr>
              <a:t> pašvaldības domes saistošie noteikumi Nr. 30 nosaka:</a:t>
            </a:r>
            <a:endParaRPr lang="lv-LV" kern="100" dirty="0">
              <a:solidFill>
                <a:schemeClr val="tx1"/>
              </a:solidFill>
              <a:effectLst/>
              <a:latin typeface="+mj-lt"/>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70673A7A-10AA-EA3E-2FC0-F23ACCA5ABBA}"/>
              </a:ext>
            </a:extLst>
          </p:cNvPr>
          <p:cNvSpPr>
            <a:spLocks noGrp="1"/>
          </p:cNvSpPr>
          <p:nvPr>
            <p:ph type="title"/>
          </p:nvPr>
        </p:nvSpPr>
        <p:spPr/>
        <p:txBody>
          <a:bodyPr/>
          <a:lstStyle/>
          <a:p>
            <a:r>
              <a:rPr lang="lv-LV" dirty="0"/>
              <a:t>Tiesiskais regulējums</a:t>
            </a:r>
            <a:endParaRPr lang="en-GB" dirty="0"/>
          </a:p>
        </p:txBody>
      </p:sp>
      <p:sp>
        <p:nvSpPr>
          <p:cNvPr id="4" name="Content Placeholder 1">
            <a:extLst>
              <a:ext uri="{FF2B5EF4-FFF2-40B4-BE49-F238E27FC236}">
                <a16:creationId xmlns:a16="http://schemas.microsoft.com/office/drawing/2014/main" id="{A91339C9-F7C7-144A-D0B8-B4689A3B4CCA}"/>
              </a:ext>
            </a:extLst>
          </p:cNvPr>
          <p:cNvSpPr txBox="1">
            <a:spLocks/>
          </p:cNvSpPr>
          <p:nvPr/>
        </p:nvSpPr>
        <p:spPr>
          <a:xfrm>
            <a:off x="1076326" y="3094965"/>
            <a:ext cx="6457947" cy="2908298"/>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1800"/>
              </a:spcBef>
              <a:buFont typeface="Arial" pitchFamily="34"/>
              <a:buNone/>
            </a:pPr>
            <a:r>
              <a:rPr lang="lv-LV" kern="100" dirty="0">
                <a:solidFill>
                  <a:schemeClr val="tx1"/>
                </a:solidFill>
                <a:latin typeface="+mj-lt"/>
                <a:ea typeface="Aptos" panose="020B0004020202020204" pitchFamily="34" charset="0"/>
                <a:cs typeface="Times New Roman" panose="02020603050405020304" pitchFamily="18" charset="0"/>
              </a:rPr>
              <a:t>projektu atlases kritērijus</a:t>
            </a:r>
          </a:p>
          <a:p>
            <a:pPr marL="457200" lvl="1" indent="0">
              <a:spcBef>
                <a:spcPts val="1800"/>
              </a:spcBef>
              <a:buFont typeface="Arial" pitchFamily="34"/>
              <a:buNone/>
            </a:pPr>
            <a:r>
              <a:rPr lang="lv-LV" dirty="0">
                <a:solidFill>
                  <a:schemeClr val="tx1"/>
                </a:solidFill>
                <a:latin typeface="+mj-lt"/>
                <a:ea typeface="Aptos" panose="020B0004020202020204" pitchFamily="34" charset="0"/>
                <a:cs typeface="Times New Roman" panose="02020603050405020304" pitchFamily="18" charset="0"/>
              </a:rPr>
              <a:t>projektu iesniegšanas, izvērtēšanas, balsošanas un ieviešanas termiņus</a:t>
            </a:r>
            <a:endParaRPr lang="lv-LV" kern="100" dirty="0">
              <a:solidFill>
                <a:schemeClr val="tx1"/>
              </a:solidFill>
              <a:latin typeface="+mj-lt"/>
              <a:ea typeface="Aptos" panose="020B0004020202020204" pitchFamily="34" charset="0"/>
              <a:cs typeface="Times New Roman" panose="02020603050405020304" pitchFamily="18" charset="0"/>
            </a:endParaRPr>
          </a:p>
          <a:p>
            <a:pPr marL="457200" lvl="1" indent="0">
              <a:spcBef>
                <a:spcPts val="1800"/>
              </a:spcBef>
              <a:buFont typeface="Arial" pitchFamily="34"/>
              <a:buNone/>
            </a:pPr>
            <a:r>
              <a:rPr lang="lv-LV" kern="100" dirty="0">
                <a:solidFill>
                  <a:schemeClr val="tx1"/>
                </a:solidFill>
                <a:latin typeface="+mj-lt"/>
                <a:ea typeface="Aptos" panose="020B0004020202020204" pitchFamily="34" charset="0"/>
                <a:cs typeface="Times New Roman" panose="02020603050405020304" pitchFamily="18" charset="0"/>
              </a:rPr>
              <a:t>balsošanas veidu un kārtību</a:t>
            </a:r>
          </a:p>
          <a:p>
            <a:pPr marL="457200" lvl="1" indent="0">
              <a:spcBef>
                <a:spcPts val="1800"/>
              </a:spcBef>
              <a:buFont typeface="Arial" pitchFamily="34"/>
              <a:buNone/>
            </a:pPr>
            <a:r>
              <a:rPr lang="lv-LV" dirty="0">
                <a:solidFill>
                  <a:schemeClr val="tx1"/>
                </a:solidFill>
                <a:latin typeface="+mj-lt"/>
                <a:ea typeface="Aptos" panose="020B0004020202020204" pitchFamily="34" charset="0"/>
                <a:cs typeface="Times New Roman" panose="02020603050405020304" pitchFamily="18" charset="0"/>
              </a:rPr>
              <a:t>projekta pieteikuma paraugu</a:t>
            </a:r>
            <a:endParaRPr lang="lv-LV" kern="100" dirty="0">
              <a:solidFill>
                <a:schemeClr val="tx1"/>
              </a:solidFill>
              <a:latin typeface="+mj-lt"/>
              <a:ea typeface="Aptos" panose="020B0004020202020204" pitchFamily="34" charset="0"/>
              <a:cs typeface="Times New Roman" panose="02020603050405020304" pitchFamily="18" charset="0"/>
            </a:endParaRPr>
          </a:p>
        </p:txBody>
      </p:sp>
      <p:pic>
        <p:nvPicPr>
          <p:cNvPr id="5" name="Picture 4" descr="A yellow triangle with black background&#10;&#10;AI-generated content may be incorrect.">
            <a:extLst>
              <a:ext uri="{FF2B5EF4-FFF2-40B4-BE49-F238E27FC236}">
                <a16:creationId xmlns:a16="http://schemas.microsoft.com/office/drawing/2014/main" id="{AA95EBF9-FE44-893D-15A4-D8DABFBD34FF}"/>
              </a:ext>
            </a:extLst>
          </p:cNvPr>
          <p:cNvPicPr>
            <a:picLocks noChangeAspect="1"/>
          </p:cNvPicPr>
          <p:nvPr/>
        </p:nvPicPr>
        <p:blipFill>
          <a:blip r:embed="rId2"/>
          <a:stretch>
            <a:fillRect/>
          </a:stretch>
        </p:blipFill>
        <p:spPr>
          <a:xfrm>
            <a:off x="942973" y="3079805"/>
            <a:ext cx="435355" cy="435355"/>
          </a:xfrm>
          <a:prstGeom prst="rect">
            <a:avLst/>
          </a:prstGeom>
          <a:noFill/>
          <a:ln cap="flat">
            <a:noFill/>
          </a:ln>
        </p:spPr>
      </p:pic>
      <p:pic>
        <p:nvPicPr>
          <p:cNvPr id="6" name="Picture 5" descr="A yellow triangle with black background&#10;&#10;AI-generated content may be incorrect.">
            <a:extLst>
              <a:ext uri="{FF2B5EF4-FFF2-40B4-BE49-F238E27FC236}">
                <a16:creationId xmlns:a16="http://schemas.microsoft.com/office/drawing/2014/main" id="{C6B56D0F-07E3-77B1-2292-C1CD6FDAE261}"/>
              </a:ext>
            </a:extLst>
          </p:cNvPr>
          <p:cNvPicPr>
            <a:picLocks noChangeAspect="1"/>
          </p:cNvPicPr>
          <p:nvPr/>
        </p:nvPicPr>
        <p:blipFill>
          <a:blip r:embed="rId2"/>
          <a:stretch>
            <a:fillRect/>
          </a:stretch>
        </p:blipFill>
        <p:spPr>
          <a:xfrm>
            <a:off x="942972" y="3819759"/>
            <a:ext cx="435355" cy="435355"/>
          </a:xfrm>
          <a:prstGeom prst="rect">
            <a:avLst/>
          </a:prstGeom>
          <a:noFill/>
          <a:ln cap="flat">
            <a:noFill/>
          </a:ln>
        </p:spPr>
      </p:pic>
      <p:pic>
        <p:nvPicPr>
          <p:cNvPr id="7" name="Picture 6" descr="A yellow triangle with black background&#10;&#10;AI-generated content may be incorrect.">
            <a:extLst>
              <a:ext uri="{FF2B5EF4-FFF2-40B4-BE49-F238E27FC236}">
                <a16:creationId xmlns:a16="http://schemas.microsoft.com/office/drawing/2014/main" id="{1E3962C2-04AD-826B-BAFA-4ADCD8ECAF2B}"/>
              </a:ext>
            </a:extLst>
          </p:cNvPr>
          <p:cNvPicPr>
            <a:picLocks noChangeAspect="1"/>
          </p:cNvPicPr>
          <p:nvPr/>
        </p:nvPicPr>
        <p:blipFill>
          <a:blip r:embed="rId2"/>
          <a:stretch>
            <a:fillRect/>
          </a:stretch>
        </p:blipFill>
        <p:spPr>
          <a:xfrm>
            <a:off x="942972" y="4512647"/>
            <a:ext cx="435355" cy="435355"/>
          </a:xfrm>
          <a:prstGeom prst="rect">
            <a:avLst/>
          </a:prstGeom>
          <a:noFill/>
          <a:ln cap="flat">
            <a:noFill/>
          </a:ln>
        </p:spPr>
      </p:pic>
      <p:pic>
        <p:nvPicPr>
          <p:cNvPr id="8" name="Picture 7" descr="A yellow triangle with black background&#10;&#10;AI-generated content may be incorrect.">
            <a:extLst>
              <a:ext uri="{FF2B5EF4-FFF2-40B4-BE49-F238E27FC236}">
                <a16:creationId xmlns:a16="http://schemas.microsoft.com/office/drawing/2014/main" id="{3D0B003A-8E41-4834-82F6-77D231138516}"/>
              </a:ext>
            </a:extLst>
          </p:cNvPr>
          <p:cNvPicPr>
            <a:picLocks noChangeAspect="1"/>
          </p:cNvPicPr>
          <p:nvPr/>
        </p:nvPicPr>
        <p:blipFill>
          <a:blip r:embed="rId2"/>
          <a:stretch>
            <a:fillRect/>
          </a:stretch>
        </p:blipFill>
        <p:spPr>
          <a:xfrm>
            <a:off x="942972" y="5121846"/>
            <a:ext cx="435355" cy="435355"/>
          </a:xfrm>
          <a:prstGeom prst="rect">
            <a:avLst/>
          </a:prstGeom>
          <a:noFill/>
          <a:ln cap="flat">
            <a:noFill/>
          </a:ln>
        </p:spPr>
      </p:pic>
      <p:pic>
        <p:nvPicPr>
          <p:cNvPr id="12" name="Picture 11" descr="A red and white shield with a cross and a black background&#10;&#10;AI-generated content may be incorrect.">
            <a:extLst>
              <a:ext uri="{FF2B5EF4-FFF2-40B4-BE49-F238E27FC236}">
                <a16:creationId xmlns:a16="http://schemas.microsoft.com/office/drawing/2014/main" id="{25B3993C-5386-0E42-19CD-7AAFB5F1A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100" y="2165713"/>
            <a:ext cx="2773881" cy="2961821"/>
          </a:xfrm>
          <a:prstGeom prst="rect">
            <a:avLst/>
          </a:prstGeom>
        </p:spPr>
      </p:pic>
      <p:sp>
        <p:nvSpPr>
          <p:cNvPr id="13" name="TextBox 12">
            <a:extLst>
              <a:ext uri="{FF2B5EF4-FFF2-40B4-BE49-F238E27FC236}">
                <a16:creationId xmlns:a16="http://schemas.microsoft.com/office/drawing/2014/main" id="{E6805796-4B7D-BA41-4A0B-2E44EE9ACD31}"/>
              </a:ext>
            </a:extLst>
          </p:cNvPr>
          <p:cNvSpPr txBox="1"/>
          <p:nvPr/>
        </p:nvSpPr>
        <p:spPr>
          <a:xfrm>
            <a:off x="387714" y="6130142"/>
            <a:ext cx="6192968" cy="369332"/>
          </a:xfrm>
          <a:prstGeom prst="rect">
            <a:avLst/>
          </a:prstGeom>
          <a:noFill/>
        </p:spPr>
        <p:txBody>
          <a:bodyPr wrap="square">
            <a:spAutoFit/>
          </a:bodyPr>
          <a:lstStyle/>
          <a:p>
            <a:pPr marL="457200" lvl="1" indent="0">
              <a:buNone/>
            </a:pPr>
            <a:r>
              <a:rPr lang="lv-LV" kern="100" dirty="0">
                <a:ea typeface="Aptos" panose="020B0004020202020204" pitchFamily="34" charset="0"/>
                <a:cs typeface="Times New Roman" panose="02020603050405020304" pitchFamily="18" charset="0"/>
              </a:rPr>
              <a:t>Pašvaldības likuma 59., 60., 61. un 62. pants</a:t>
            </a:r>
            <a:endParaRPr lang="lv-LV" dirty="0">
              <a:cs typeface="Times New Roman" panose="02020603050405020304" pitchFamily="18" charset="0"/>
            </a:endParaRPr>
          </a:p>
        </p:txBody>
      </p:sp>
    </p:spTree>
    <p:extLst>
      <p:ext uri="{BB962C8B-B14F-4D97-AF65-F5344CB8AC3E}">
        <p14:creationId xmlns:p14="http://schemas.microsoft.com/office/powerpoint/2010/main" val="2981026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DE8E20-B3E5-E7D5-CA2B-852EBE5C5B28}"/>
              </a:ext>
            </a:extLst>
          </p:cNvPr>
          <p:cNvSpPr>
            <a:spLocks noGrp="1"/>
          </p:cNvSpPr>
          <p:nvPr>
            <p:ph idx="4294967295"/>
          </p:nvPr>
        </p:nvSpPr>
        <p:spPr>
          <a:xfrm>
            <a:off x="1504013" y="1614661"/>
            <a:ext cx="10256437" cy="5070474"/>
          </a:xfrm>
        </p:spPr>
        <p:txBody>
          <a:bodyPr>
            <a:noAutofit/>
          </a:bodyPr>
          <a:lstStyle/>
          <a:p>
            <a:pPr marL="0" indent="0">
              <a:lnSpc>
                <a:spcPct val="80000"/>
              </a:lnSpc>
              <a:spcBef>
                <a:spcPts val="1800"/>
              </a:spcBef>
              <a:buNone/>
            </a:pPr>
            <a:r>
              <a:rPr lang="lv-LV" sz="2400" b="1" i="0" dirty="0">
                <a:solidFill>
                  <a:schemeClr val="accent1">
                    <a:lumMod val="50000"/>
                  </a:schemeClr>
                </a:solidFill>
                <a:cs typeface="Times New Roman" panose="02020603050405020304" pitchFamily="18" charset="0"/>
              </a:rPr>
              <a:t>Iesniedzējs</a:t>
            </a:r>
            <a:r>
              <a:rPr lang="lv-LV" sz="2400" dirty="0">
                <a:solidFill>
                  <a:schemeClr val="accent1">
                    <a:lumMod val="50000"/>
                  </a:schemeClr>
                </a:solidFill>
                <a:cs typeface="Times New Roman" panose="02020603050405020304" pitchFamily="18" charset="0"/>
              </a:rPr>
              <a:t> - fiziska persona, kura sasniegusi 16 gadu vecumu, biedrība vai nodibinājums, kurā nav pašvaldības dalības</a:t>
            </a:r>
          </a:p>
          <a:p>
            <a:pPr marL="0" indent="0">
              <a:lnSpc>
                <a:spcPct val="80000"/>
              </a:lnSpc>
              <a:spcBef>
                <a:spcPts val="1800"/>
              </a:spcBef>
              <a:buNone/>
            </a:pPr>
            <a:r>
              <a:rPr lang="lv-LV" sz="2400" b="1" dirty="0"/>
              <a:t>Ideja</a:t>
            </a:r>
            <a:r>
              <a:rPr lang="lv-LV" sz="2400" dirty="0"/>
              <a:t> - </a:t>
            </a:r>
            <a:r>
              <a:rPr lang="lv-LV" sz="2400" b="0" dirty="0"/>
              <a:t>apkaimes infrastruktūras uzlabošana, kas nav saistīta ar komercdarbību, politiku, reliģiskām aktivitātēm </a:t>
            </a:r>
            <a:endParaRPr lang="lv-LV" sz="2400" dirty="0"/>
          </a:p>
          <a:p>
            <a:pPr marL="0" indent="0">
              <a:lnSpc>
                <a:spcPct val="80000"/>
              </a:lnSpc>
              <a:spcBef>
                <a:spcPts val="1800"/>
              </a:spcBef>
              <a:buNone/>
            </a:pPr>
            <a:r>
              <a:rPr lang="lv-LV" sz="2400" b="1" dirty="0"/>
              <a:t>Vieta</a:t>
            </a:r>
            <a:r>
              <a:rPr lang="lv-LV" sz="2400" dirty="0"/>
              <a:t> – sabiedrībai pieejama </a:t>
            </a:r>
            <a:r>
              <a:rPr lang="lv-LV" sz="2400" b="1" dirty="0">
                <a:solidFill>
                  <a:srgbClr val="C00000"/>
                </a:solidFill>
              </a:rPr>
              <a:t>publiskā</a:t>
            </a:r>
            <a:r>
              <a:rPr lang="lv-LV" sz="2400" dirty="0"/>
              <a:t> </a:t>
            </a:r>
            <a:r>
              <a:rPr lang="lv-LV" sz="2400" dirty="0" err="1"/>
              <a:t>ārtelpa</a:t>
            </a:r>
            <a:r>
              <a:rPr lang="lv-LV" sz="2400" dirty="0"/>
              <a:t> vai privāts </a:t>
            </a:r>
            <a:r>
              <a:rPr lang="lv-LV" sz="2400" b="0" dirty="0"/>
              <a:t>īpašums ar īpašnieka saskaņojumu</a:t>
            </a:r>
          </a:p>
          <a:p>
            <a:pPr marL="0" indent="0">
              <a:lnSpc>
                <a:spcPct val="80000"/>
              </a:lnSpc>
              <a:spcBef>
                <a:spcPts val="1800"/>
              </a:spcBef>
              <a:buNone/>
            </a:pPr>
            <a:r>
              <a:rPr kumimoji="0" lang="lv-LV" sz="2400" b="1" i="0" u="none" strike="noStrike" kern="1200" cap="none" spc="0" normalizeH="0" baseline="0" noProof="0" dirty="0">
                <a:ln>
                  <a:noFill/>
                </a:ln>
                <a:solidFill>
                  <a:srgbClr val="000000"/>
                </a:solidFill>
                <a:effectLst/>
                <a:uLnTx/>
                <a:uFillTx/>
                <a:latin typeface="Aptos"/>
              </a:rPr>
              <a:t>Ilgtspēja – </a:t>
            </a:r>
            <a:r>
              <a:rPr kumimoji="0" lang="lv-LV" sz="2400" i="0" u="none" strike="noStrike" kern="1200" cap="none" spc="0" normalizeH="0" baseline="0" noProof="0" dirty="0">
                <a:ln>
                  <a:noFill/>
                </a:ln>
                <a:solidFill>
                  <a:srgbClr val="000000"/>
                </a:solidFill>
                <a:effectLst/>
                <a:uLnTx/>
                <a:uFillTx/>
                <a:latin typeface="Aptos"/>
              </a:rPr>
              <a:t>rezultātam jābūt publiski pieejamam iedzīvotājiem vismaz </a:t>
            </a:r>
            <a:r>
              <a:rPr kumimoji="0" lang="lv-LV" sz="2400" b="1" i="0" u="none" strike="noStrike" kern="1200" cap="none" spc="0" normalizeH="0" baseline="0" noProof="0" dirty="0">
                <a:ln>
                  <a:noFill/>
                </a:ln>
                <a:solidFill>
                  <a:srgbClr val="C00000"/>
                </a:solidFill>
                <a:effectLst/>
                <a:uLnTx/>
                <a:uFillTx/>
                <a:latin typeface="Aptos"/>
              </a:rPr>
              <a:t>10 </a:t>
            </a:r>
            <a:r>
              <a:rPr kumimoji="0" lang="lv-LV" sz="2400" i="0" u="none" strike="noStrike" kern="1200" cap="none" spc="0" normalizeH="0" baseline="0" noProof="0" dirty="0">
                <a:ln>
                  <a:noFill/>
                </a:ln>
                <a:solidFill>
                  <a:srgbClr val="000000"/>
                </a:solidFill>
                <a:effectLst/>
                <a:uLnTx/>
                <a:uFillTx/>
                <a:latin typeface="Aptos"/>
              </a:rPr>
              <a:t>gadus</a:t>
            </a:r>
          </a:p>
          <a:p>
            <a:pPr marL="0" indent="0">
              <a:lnSpc>
                <a:spcPct val="80000"/>
              </a:lnSpc>
              <a:spcBef>
                <a:spcPts val="1800"/>
              </a:spcBef>
              <a:buNone/>
            </a:pPr>
            <a:r>
              <a:rPr kumimoji="0" lang="lv-LV" sz="2400" b="1" i="0" u="none" strike="noStrike" kern="1200" cap="none" spc="0" normalizeH="0" baseline="0" noProof="0" dirty="0">
                <a:ln>
                  <a:noFill/>
                </a:ln>
                <a:solidFill>
                  <a:srgbClr val="000000"/>
                </a:solidFill>
                <a:effectLst/>
                <a:uLnTx/>
                <a:uFillTx/>
                <a:latin typeface="Aptos"/>
              </a:rPr>
              <a:t>Koncepts</a:t>
            </a:r>
            <a:r>
              <a:rPr kumimoji="0" lang="lv-LV" sz="2400" b="0" i="0" u="none" strike="noStrike" kern="1200" cap="none" spc="0" normalizeH="0" baseline="0" noProof="0" dirty="0">
                <a:ln>
                  <a:noFill/>
                </a:ln>
                <a:solidFill>
                  <a:srgbClr val="000000"/>
                </a:solidFill>
                <a:effectLst/>
                <a:uLnTx/>
                <a:uFillTx/>
                <a:latin typeface="Aptos"/>
              </a:rPr>
              <a:t> – nav pretrunā ar pašvaldības teritorijas attīstības plānošanas dokumentiem</a:t>
            </a:r>
          </a:p>
        </p:txBody>
      </p:sp>
      <p:sp>
        <p:nvSpPr>
          <p:cNvPr id="3" name="Title 2">
            <a:extLst>
              <a:ext uri="{FF2B5EF4-FFF2-40B4-BE49-F238E27FC236}">
                <a16:creationId xmlns:a16="http://schemas.microsoft.com/office/drawing/2014/main" id="{4A988B14-0822-F751-FB6B-541229F643F3}"/>
              </a:ext>
            </a:extLst>
          </p:cNvPr>
          <p:cNvSpPr>
            <a:spLocks noGrp="1"/>
          </p:cNvSpPr>
          <p:nvPr>
            <p:ph type="title"/>
          </p:nvPr>
        </p:nvSpPr>
        <p:spPr/>
        <p:txBody>
          <a:bodyPr/>
          <a:lstStyle/>
          <a:p>
            <a:r>
              <a:rPr lang="lv-LV" dirty="0"/>
              <a:t>Galvenie nosacījumi</a:t>
            </a:r>
            <a:endParaRPr lang="en-GB" dirty="0"/>
          </a:p>
        </p:txBody>
      </p:sp>
      <p:pic>
        <p:nvPicPr>
          <p:cNvPr id="4" name="Picture 6" descr="A yellow triangle with black background&#10;&#10;AI-generated content may be incorrect.">
            <a:extLst>
              <a:ext uri="{FF2B5EF4-FFF2-40B4-BE49-F238E27FC236}">
                <a16:creationId xmlns:a16="http://schemas.microsoft.com/office/drawing/2014/main" id="{F72C1174-0B7D-C2A8-68C7-834BC012962B}"/>
              </a:ext>
            </a:extLst>
          </p:cNvPr>
          <p:cNvPicPr>
            <a:picLocks noChangeAspect="1"/>
          </p:cNvPicPr>
          <p:nvPr/>
        </p:nvPicPr>
        <p:blipFill>
          <a:blip r:embed="rId2"/>
          <a:stretch>
            <a:fillRect/>
          </a:stretch>
        </p:blipFill>
        <p:spPr>
          <a:xfrm>
            <a:off x="838207" y="1704827"/>
            <a:ext cx="435355" cy="435355"/>
          </a:xfrm>
          <a:prstGeom prst="rect">
            <a:avLst/>
          </a:prstGeom>
          <a:noFill/>
          <a:ln cap="flat">
            <a:noFill/>
          </a:ln>
        </p:spPr>
      </p:pic>
      <p:pic>
        <p:nvPicPr>
          <p:cNvPr id="5" name="Picture 6" descr="A yellow triangle with black background&#10;&#10;AI-generated content may be incorrect.">
            <a:extLst>
              <a:ext uri="{FF2B5EF4-FFF2-40B4-BE49-F238E27FC236}">
                <a16:creationId xmlns:a16="http://schemas.microsoft.com/office/drawing/2014/main" id="{81A91A35-96FB-4846-E767-4B5AF104A9C5}"/>
              </a:ext>
            </a:extLst>
          </p:cNvPr>
          <p:cNvPicPr>
            <a:picLocks noChangeAspect="1"/>
          </p:cNvPicPr>
          <p:nvPr/>
        </p:nvPicPr>
        <p:blipFill>
          <a:blip r:embed="rId2"/>
          <a:stretch>
            <a:fillRect/>
          </a:stretch>
        </p:blipFill>
        <p:spPr>
          <a:xfrm>
            <a:off x="838203" y="2501200"/>
            <a:ext cx="435355" cy="435355"/>
          </a:xfrm>
          <a:prstGeom prst="rect">
            <a:avLst/>
          </a:prstGeom>
          <a:noFill/>
          <a:ln cap="flat">
            <a:noFill/>
          </a:ln>
        </p:spPr>
      </p:pic>
      <p:pic>
        <p:nvPicPr>
          <p:cNvPr id="6" name="Picture 6" descr="A yellow triangle with black background&#10;&#10;AI-generated content may be incorrect.">
            <a:extLst>
              <a:ext uri="{FF2B5EF4-FFF2-40B4-BE49-F238E27FC236}">
                <a16:creationId xmlns:a16="http://schemas.microsoft.com/office/drawing/2014/main" id="{76CDCEEE-25E4-B810-CC3D-278F2A481ED2}"/>
              </a:ext>
            </a:extLst>
          </p:cNvPr>
          <p:cNvPicPr>
            <a:picLocks noChangeAspect="1"/>
          </p:cNvPicPr>
          <p:nvPr/>
        </p:nvPicPr>
        <p:blipFill>
          <a:blip r:embed="rId2"/>
          <a:stretch>
            <a:fillRect/>
          </a:stretch>
        </p:blipFill>
        <p:spPr>
          <a:xfrm>
            <a:off x="838204" y="3376041"/>
            <a:ext cx="435355" cy="435355"/>
          </a:xfrm>
          <a:prstGeom prst="rect">
            <a:avLst/>
          </a:prstGeom>
          <a:noFill/>
          <a:ln cap="flat">
            <a:noFill/>
          </a:ln>
        </p:spPr>
      </p:pic>
      <p:pic>
        <p:nvPicPr>
          <p:cNvPr id="7" name="Picture 6" descr="A yellow triangle with black background&#10;&#10;AI-generated content may be incorrect.">
            <a:extLst>
              <a:ext uri="{FF2B5EF4-FFF2-40B4-BE49-F238E27FC236}">
                <a16:creationId xmlns:a16="http://schemas.microsoft.com/office/drawing/2014/main" id="{C8B4C1EE-557C-7E27-24FC-41B14612EB56}"/>
              </a:ext>
            </a:extLst>
          </p:cNvPr>
          <p:cNvPicPr>
            <a:picLocks noChangeAspect="1"/>
          </p:cNvPicPr>
          <p:nvPr/>
        </p:nvPicPr>
        <p:blipFill>
          <a:blip r:embed="rId2"/>
          <a:stretch>
            <a:fillRect/>
          </a:stretch>
        </p:blipFill>
        <p:spPr>
          <a:xfrm>
            <a:off x="838205" y="4250882"/>
            <a:ext cx="435355" cy="435355"/>
          </a:xfrm>
          <a:prstGeom prst="rect">
            <a:avLst/>
          </a:prstGeom>
          <a:noFill/>
          <a:ln cap="flat">
            <a:noFill/>
          </a:ln>
        </p:spPr>
      </p:pic>
      <p:pic>
        <p:nvPicPr>
          <p:cNvPr id="8" name="Picture 7" descr="A yellow triangle with black background&#10;&#10;AI-generated content may be incorrect.">
            <a:extLst>
              <a:ext uri="{FF2B5EF4-FFF2-40B4-BE49-F238E27FC236}">
                <a16:creationId xmlns:a16="http://schemas.microsoft.com/office/drawing/2014/main" id="{3CA53ACB-65E5-FB7E-C6BD-7C2A8F4C5D82}"/>
              </a:ext>
            </a:extLst>
          </p:cNvPr>
          <p:cNvPicPr>
            <a:picLocks noChangeAspect="1"/>
          </p:cNvPicPr>
          <p:nvPr/>
        </p:nvPicPr>
        <p:blipFill>
          <a:blip r:embed="rId2"/>
          <a:stretch>
            <a:fillRect/>
          </a:stretch>
        </p:blipFill>
        <p:spPr>
          <a:xfrm>
            <a:off x="838203" y="5003738"/>
            <a:ext cx="435355" cy="435355"/>
          </a:xfrm>
          <a:prstGeom prst="rect">
            <a:avLst/>
          </a:prstGeom>
          <a:noFill/>
          <a:ln cap="flat">
            <a:noFill/>
          </a:ln>
        </p:spPr>
      </p:pic>
    </p:spTree>
    <p:extLst>
      <p:ext uri="{BB962C8B-B14F-4D97-AF65-F5344CB8AC3E}">
        <p14:creationId xmlns:p14="http://schemas.microsoft.com/office/powerpoint/2010/main" val="144671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58B18-9A47-1FB5-395E-C933E65B4A3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34A05C-A9CC-0A7E-A302-94E6E895C280}"/>
              </a:ext>
            </a:extLst>
          </p:cNvPr>
          <p:cNvSpPr>
            <a:spLocks noGrp="1"/>
          </p:cNvSpPr>
          <p:nvPr>
            <p:ph idx="4294967295"/>
          </p:nvPr>
        </p:nvSpPr>
        <p:spPr>
          <a:xfrm>
            <a:off x="1363165" y="1867658"/>
            <a:ext cx="10672897" cy="5070474"/>
          </a:xfrm>
        </p:spPr>
        <p:txBody>
          <a:bodyPr>
            <a:noAutofit/>
          </a:bodyPr>
          <a:lstStyle/>
          <a:p>
            <a:pPr marL="0" indent="0">
              <a:lnSpc>
                <a:spcPct val="80000"/>
              </a:lnSpc>
              <a:spcBef>
                <a:spcPts val="1800"/>
              </a:spcBef>
              <a:spcAft>
                <a:spcPts val="1200"/>
              </a:spcAft>
              <a:buNone/>
            </a:pPr>
            <a:r>
              <a:rPr lang="lv-LV" sz="2400" b="1" dirty="0"/>
              <a:t>Pabeigtība </a:t>
            </a:r>
            <a:r>
              <a:rPr lang="lv-LV" sz="2400" dirty="0"/>
              <a:t>-</a:t>
            </a:r>
            <a:r>
              <a:rPr lang="lv-LV" sz="2400" b="1" dirty="0"/>
              <a:t> </a:t>
            </a:r>
            <a:r>
              <a:rPr lang="lv-LV" sz="2400" dirty="0"/>
              <a:t>divu gadu laikā</a:t>
            </a:r>
            <a:endParaRPr lang="lv-LV" sz="2400" b="1" dirty="0"/>
          </a:p>
          <a:p>
            <a:pPr marL="0" indent="0">
              <a:lnSpc>
                <a:spcPct val="80000"/>
              </a:lnSpc>
              <a:spcBef>
                <a:spcPts val="1800"/>
              </a:spcBef>
              <a:spcAft>
                <a:spcPts val="1200"/>
              </a:spcAft>
              <a:buNone/>
            </a:pPr>
            <a:r>
              <a:rPr lang="lv-LV" sz="2400" b="1" dirty="0"/>
              <a:t>Izmaksas </a:t>
            </a:r>
            <a:r>
              <a:rPr lang="lv-LV" sz="2400" dirty="0"/>
              <a:t> – 	</a:t>
            </a:r>
            <a:r>
              <a:rPr kumimoji="0" lang="lv-LV" sz="2400" b="0" i="0" u="none" strike="noStrike" kern="1200" cap="none" spc="0" normalizeH="0" baseline="0" noProof="0" dirty="0">
                <a:ln>
                  <a:noFill/>
                </a:ln>
                <a:solidFill>
                  <a:srgbClr val="000000"/>
                </a:solidFill>
                <a:effectLst/>
                <a:uLnTx/>
                <a:uFillTx/>
                <a:latin typeface="Aptos"/>
                <a:ea typeface="+mn-ea"/>
                <a:cs typeface="+mn-cs"/>
              </a:rPr>
              <a:t>3 000 līdz 30 000 EUR</a:t>
            </a:r>
            <a:endParaRPr lang="lv-LV" sz="2400" b="1" dirty="0"/>
          </a:p>
          <a:p>
            <a:pPr marL="0" indent="0">
              <a:lnSpc>
                <a:spcPct val="80000"/>
              </a:lnSpc>
              <a:spcBef>
                <a:spcPts val="1800"/>
              </a:spcBef>
              <a:spcAft>
                <a:spcPts val="1200"/>
              </a:spcAft>
              <a:buNone/>
            </a:pPr>
            <a:r>
              <a:rPr lang="lv-LV" sz="2400" b="1" dirty="0"/>
              <a:t>Nepārklāšanās </a:t>
            </a:r>
            <a:r>
              <a:rPr lang="lv-LV" sz="2400" dirty="0"/>
              <a:t>– idejai nav atbalsta citās pašvaldības atbalsta programmās</a:t>
            </a:r>
          </a:p>
          <a:p>
            <a:pPr marL="0" indent="0">
              <a:spcBef>
                <a:spcPts val="1800"/>
              </a:spcBef>
              <a:spcAft>
                <a:spcPts val="1200"/>
              </a:spcAft>
              <a:buNone/>
            </a:pPr>
            <a:r>
              <a:rPr lang="lv-LV" sz="2400" b="1" dirty="0"/>
              <a:t>Efektivitāte - </a:t>
            </a:r>
            <a:r>
              <a:rPr lang="lv-LV" sz="2400" dirty="0"/>
              <a:t>ieguldījumi ir ekonomiski pamatoti, uzturēšanas izmaksas nepārsniedz 10% no kopējām izmaksām gadā</a:t>
            </a:r>
          </a:p>
          <a:p>
            <a:pPr marL="0" indent="0">
              <a:spcBef>
                <a:spcPts val="1800"/>
              </a:spcBef>
              <a:spcAft>
                <a:spcPts val="1200"/>
              </a:spcAft>
              <a:buNone/>
            </a:pPr>
            <a:endParaRPr lang="lv-LV" sz="2400" b="1" dirty="0"/>
          </a:p>
          <a:p>
            <a:pPr marL="0" indent="0">
              <a:spcBef>
                <a:spcPts val="1800"/>
              </a:spcBef>
              <a:spcAft>
                <a:spcPts val="1200"/>
              </a:spcAft>
              <a:buNone/>
            </a:pPr>
            <a:r>
              <a:rPr lang="lv-LV" sz="2400" b="1" dirty="0"/>
              <a:t>Izpildes laiks </a:t>
            </a:r>
            <a:r>
              <a:rPr lang="lv-LV" sz="2400" dirty="0"/>
              <a:t>– </a:t>
            </a:r>
            <a:r>
              <a:rPr lang="lv-LV" sz="2400" b="0" dirty="0"/>
              <a:t>projekts tiek uzsākts trīs mēnešu laikā pēc konkursa rezultātu paziņošanas</a:t>
            </a:r>
          </a:p>
          <a:p>
            <a:pPr marL="0" indent="0">
              <a:spcBef>
                <a:spcPts val="600"/>
              </a:spcBef>
              <a:spcAft>
                <a:spcPts val="1200"/>
              </a:spcAft>
              <a:buNone/>
            </a:pPr>
            <a:endParaRPr lang="en-US" sz="2400" b="0" dirty="0"/>
          </a:p>
        </p:txBody>
      </p:sp>
      <p:sp>
        <p:nvSpPr>
          <p:cNvPr id="3" name="Title 2">
            <a:extLst>
              <a:ext uri="{FF2B5EF4-FFF2-40B4-BE49-F238E27FC236}">
                <a16:creationId xmlns:a16="http://schemas.microsoft.com/office/drawing/2014/main" id="{B34409D3-8668-0837-7907-0071A173ECEE}"/>
              </a:ext>
            </a:extLst>
          </p:cNvPr>
          <p:cNvSpPr>
            <a:spLocks noGrp="1"/>
          </p:cNvSpPr>
          <p:nvPr>
            <p:ph type="title"/>
          </p:nvPr>
        </p:nvSpPr>
        <p:spPr/>
        <p:txBody>
          <a:bodyPr/>
          <a:lstStyle/>
          <a:p>
            <a:r>
              <a:rPr lang="lv-LV" dirty="0"/>
              <a:t>Galvenie nosacījumi</a:t>
            </a:r>
            <a:endParaRPr lang="en-GB" dirty="0"/>
          </a:p>
        </p:txBody>
      </p:sp>
      <p:pic>
        <p:nvPicPr>
          <p:cNvPr id="4" name="Picture 6" descr="A yellow triangle with black background&#10;&#10;AI-generated content may be incorrect.">
            <a:extLst>
              <a:ext uri="{FF2B5EF4-FFF2-40B4-BE49-F238E27FC236}">
                <a16:creationId xmlns:a16="http://schemas.microsoft.com/office/drawing/2014/main" id="{C01C6AD9-A89B-FC9A-53ED-095FE9FBB73D}"/>
              </a:ext>
            </a:extLst>
          </p:cNvPr>
          <p:cNvPicPr>
            <a:picLocks noChangeAspect="1"/>
          </p:cNvPicPr>
          <p:nvPr/>
        </p:nvPicPr>
        <p:blipFill>
          <a:blip r:embed="rId3"/>
          <a:stretch>
            <a:fillRect/>
          </a:stretch>
        </p:blipFill>
        <p:spPr>
          <a:xfrm>
            <a:off x="838200" y="1835411"/>
            <a:ext cx="435355" cy="435355"/>
          </a:xfrm>
          <a:prstGeom prst="rect">
            <a:avLst/>
          </a:prstGeom>
          <a:noFill/>
          <a:ln cap="flat">
            <a:noFill/>
          </a:ln>
        </p:spPr>
      </p:pic>
      <p:pic>
        <p:nvPicPr>
          <p:cNvPr id="5" name="Picture 6" descr="A yellow triangle with black background&#10;&#10;AI-generated content may be incorrect.">
            <a:extLst>
              <a:ext uri="{FF2B5EF4-FFF2-40B4-BE49-F238E27FC236}">
                <a16:creationId xmlns:a16="http://schemas.microsoft.com/office/drawing/2014/main" id="{700566A8-6AD7-7DF6-DFB2-0EE5C9AB0C00}"/>
              </a:ext>
            </a:extLst>
          </p:cNvPr>
          <p:cNvPicPr>
            <a:picLocks noChangeAspect="1"/>
          </p:cNvPicPr>
          <p:nvPr/>
        </p:nvPicPr>
        <p:blipFill>
          <a:blip r:embed="rId3"/>
          <a:stretch>
            <a:fillRect/>
          </a:stretch>
        </p:blipFill>
        <p:spPr>
          <a:xfrm>
            <a:off x="838199" y="2455106"/>
            <a:ext cx="435355" cy="435355"/>
          </a:xfrm>
          <a:prstGeom prst="rect">
            <a:avLst/>
          </a:prstGeom>
          <a:noFill/>
          <a:ln cap="flat">
            <a:noFill/>
          </a:ln>
        </p:spPr>
      </p:pic>
      <p:pic>
        <p:nvPicPr>
          <p:cNvPr id="6" name="Picture 6" descr="A yellow triangle with black background&#10;&#10;AI-generated content may be incorrect.">
            <a:extLst>
              <a:ext uri="{FF2B5EF4-FFF2-40B4-BE49-F238E27FC236}">
                <a16:creationId xmlns:a16="http://schemas.microsoft.com/office/drawing/2014/main" id="{F318C48C-364E-23E5-6104-A53225C7E3BA}"/>
              </a:ext>
            </a:extLst>
          </p:cNvPr>
          <p:cNvPicPr>
            <a:picLocks noChangeAspect="1"/>
          </p:cNvPicPr>
          <p:nvPr/>
        </p:nvPicPr>
        <p:blipFill>
          <a:blip r:embed="rId3"/>
          <a:stretch>
            <a:fillRect/>
          </a:stretch>
        </p:blipFill>
        <p:spPr>
          <a:xfrm>
            <a:off x="894581" y="3164384"/>
            <a:ext cx="435355" cy="435355"/>
          </a:xfrm>
          <a:prstGeom prst="rect">
            <a:avLst/>
          </a:prstGeom>
          <a:noFill/>
          <a:ln cap="flat">
            <a:noFill/>
          </a:ln>
        </p:spPr>
      </p:pic>
      <p:pic>
        <p:nvPicPr>
          <p:cNvPr id="7" name="Picture 6" descr="A yellow triangle with black background&#10;&#10;AI-generated content may be incorrect.">
            <a:extLst>
              <a:ext uri="{FF2B5EF4-FFF2-40B4-BE49-F238E27FC236}">
                <a16:creationId xmlns:a16="http://schemas.microsoft.com/office/drawing/2014/main" id="{8CA91741-C807-96B3-0084-F767B7678E53}"/>
              </a:ext>
            </a:extLst>
          </p:cNvPr>
          <p:cNvPicPr>
            <a:picLocks noChangeAspect="1"/>
          </p:cNvPicPr>
          <p:nvPr/>
        </p:nvPicPr>
        <p:blipFill>
          <a:blip r:embed="rId3"/>
          <a:stretch>
            <a:fillRect/>
          </a:stretch>
        </p:blipFill>
        <p:spPr>
          <a:xfrm>
            <a:off x="927810" y="3967540"/>
            <a:ext cx="435355" cy="435355"/>
          </a:xfrm>
          <a:prstGeom prst="rect">
            <a:avLst/>
          </a:prstGeom>
          <a:noFill/>
          <a:ln cap="flat">
            <a:noFill/>
          </a:ln>
        </p:spPr>
      </p:pic>
    </p:spTree>
    <p:extLst>
      <p:ext uri="{BB962C8B-B14F-4D97-AF65-F5344CB8AC3E}">
        <p14:creationId xmlns:p14="http://schemas.microsoft.com/office/powerpoint/2010/main" val="2148827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7EA128-CBE4-6536-A3C4-D75633579C5A}"/>
              </a:ext>
            </a:extLst>
          </p:cNvPr>
          <p:cNvSpPr>
            <a:spLocks noGrp="1"/>
          </p:cNvSpPr>
          <p:nvPr>
            <p:ph idx="4294967295"/>
          </p:nvPr>
        </p:nvSpPr>
        <p:spPr>
          <a:xfrm>
            <a:off x="1610770" y="1517536"/>
            <a:ext cx="10394126" cy="5322213"/>
          </a:xfrm>
        </p:spPr>
        <p:txBody>
          <a:bodyPr>
            <a:noAutofit/>
          </a:bodyPr>
          <a:lstStyle/>
          <a:p>
            <a:pPr marL="0" lvl="0" indent="0">
              <a:lnSpc>
                <a:spcPct val="80000"/>
              </a:lnSpc>
              <a:spcBef>
                <a:spcPts val="1800"/>
              </a:spcBef>
              <a:buNone/>
            </a:pPr>
            <a:r>
              <a:rPr lang="lv-LV" sz="2400" b="1" i="0" dirty="0">
                <a:cs typeface="Times New Roman" panose="02020603050405020304" pitchFamily="18" charset="0"/>
              </a:rPr>
              <a:t>Iepazīsties</a:t>
            </a:r>
            <a:r>
              <a:rPr lang="lv-LV" sz="2400" b="0" i="0" dirty="0">
                <a:cs typeface="Times New Roman" panose="02020603050405020304" pitchFamily="18" charset="0"/>
              </a:rPr>
              <a:t> ar konkursa nolikumu </a:t>
            </a:r>
            <a:r>
              <a:rPr lang="lv-LV" sz="2400" b="0" dirty="0">
                <a:cs typeface="Times New Roman" panose="02020603050405020304" pitchFamily="18" charset="0"/>
                <a:hlinkClick r:id="rId2">
                  <a:extLst>
                    <a:ext uri="{A12FA001-AC4F-418D-AE19-62706E023703}">
                      <ahyp:hlinkClr xmlns:ahyp="http://schemas.microsoft.com/office/drawing/2018/hyperlinkcolor" val="tx"/>
                    </a:ext>
                  </a:extLst>
                </a:hlinkClick>
              </a:rPr>
              <a:t>www.ventspils.lv</a:t>
            </a:r>
            <a:endParaRPr lang="lv-LV" sz="2400" b="0" dirty="0">
              <a:cs typeface="Times New Roman" panose="02020603050405020304" pitchFamily="18" charset="0"/>
            </a:endParaRPr>
          </a:p>
          <a:p>
            <a:pPr marL="0" indent="0">
              <a:lnSpc>
                <a:spcPct val="80000"/>
              </a:lnSpc>
              <a:spcBef>
                <a:spcPts val="1800"/>
              </a:spcBef>
              <a:buNone/>
            </a:pPr>
            <a:r>
              <a:rPr lang="lv-LV" sz="2400" b="1" dirty="0"/>
              <a:t>Iesniedz projektu</a:t>
            </a:r>
            <a:r>
              <a:rPr lang="lv-LV" sz="2400" dirty="0"/>
              <a:t>, aizpildot projekta pieteikuma anketu </a:t>
            </a:r>
            <a:r>
              <a:rPr lang="lv-LV" sz="2400" dirty="0">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www.geolatvija.lv</a:t>
            </a:r>
            <a:r>
              <a:rPr lang="lv-LV" sz="2400" dirty="0">
                <a:effectLst/>
                <a:ea typeface="Aptos" panose="020B0004020202020204" pitchFamily="34" charset="0"/>
                <a:cs typeface="Times New Roman" panose="02020603050405020304" pitchFamily="18" charset="0"/>
              </a:rPr>
              <a:t>                               no </a:t>
            </a:r>
            <a:r>
              <a:rPr lang="lv-LV" sz="2400" b="0" i="0" dirty="0">
                <a:effectLst/>
                <a:cs typeface="Times New Roman" panose="02020603050405020304" pitchFamily="18" charset="0"/>
              </a:rPr>
              <a:t>02.04.2025. līdz 16.05.2025.</a:t>
            </a:r>
            <a:r>
              <a:rPr lang="lv-LV" sz="2400" dirty="0">
                <a:effectLst/>
                <a:ea typeface="Aptos" panose="020B0004020202020204" pitchFamily="34" charset="0"/>
                <a:cs typeface="Times New Roman" panose="02020603050405020304" pitchFamily="18" charset="0"/>
              </a:rPr>
              <a:t> </a:t>
            </a:r>
            <a:endParaRPr lang="en-US" sz="2400" b="0" dirty="0"/>
          </a:p>
          <a:p>
            <a:pPr marL="0" lvl="0" indent="0">
              <a:lnSpc>
                <a:spcPct val="80000"/>
              </a:lnSpc>
              <a:spcBef>
                <a:spcPts val="1800"/>
              </a:spcBef>
              <a:buNone/>
            </a:pPr>
            <a:r>
              <a:rPr lang="lv-LV" sz="2400" b="0" dirty="0"/>
              <a:t>Pašvaldības izveidota konkursa </a:t>
            </a:r>
            <a:r>
              <a:rPr lang="lv-LV" sz="2400" b="1" dirty="0"/>
              <a:t>komisija izvērtēs </a:t>
            </a:r>
            <a:r>
              <a:rPr lang="lv-LV" sz="2400" b="0" dirty="0"/>
              <a:t>projekta </a:t>
            </a:r>
            <a:r>
              <a:rPr lang="lv-LV" sz="2400" b="1" dirty="0"/>
              <a:t>atbilstību saistošajiem noteikumiem </a:t>
            </a:r>
            <a:r>
              <a:rPr lang="lv-LV" sz="2400" b="0" dirty="0"/>
              <a:t>no </a:t>
            </a:r>
            <a:r>
              <a:rPr lang="lv-LV" sz="2400" dirty="0">
                <a:ln/>
              </a:rPr>
              <a:t>24.05.2025. līdz 23.06.2025.</a:t>
            </a:r>
            <a:endParaRPr lang="en-US" sz="2400" b="0" dirty="0"/>
          </a:p>
          <a:p>
            <a:pPr marL="0" indent="0">
              <a:lnSpc>
                <a:spcPct val="80000"/>
              </a:lnSpc>
              <a:spcBef>
                <a:spcPts val="1800"/>
              </a:spcBef>
              <a:buNone/>
            </a:pPr>
            <a:r>
              <a:rPr lang="lv-LV" sz="2400" b="1" dirty="0">
                <a:ln/>
              </a:rPr>
              <a:t>Pašvaldība informēs </a:t>
            </a:r>
            <a:r>
              <a:rPr lang="lv-LV" sz="2400" dirty="0">
                <a:ln/>
              </a:rPr>
              <a:t>iesniedzējus par projekta atbilstību noteikumiem                                         no 24.06.2025.līdz 06.07.2025. </a:t>
            </a:r>
            <a:endParaRPr lang="lv-LV" sz="2400" dirty="0"/>
          </a:p>
          <a:p>
            <a:pPr marL="0" indent="0">
              <a:lnSpc>
                <a:spcPct val="80000"/>
              </a:lnSpc>
              <a:spcBef>
                <a:spcPts val="1800"/>
              </a:spcBef>
              <a:buNone/>
            </a:pPr>
            <a:r>
              <a:rPr lang="lv-LV" sz="2400" b="1" dirty="0">
                <a:ln/>
                <a:solidFill>
                  <a:srgbClr val="C00000"/>
                </a:solidFill>
              </a:rPr>
              <a:t>Balsošana</a:t>
            </a:r>
            <a:r>
              <a:rPr lang="lv-LV" sz="2400" b="1" dirty="0">
                <a:ln/>
              </a:rPr>
              <a:t> - </a:t>
            </a:r>
            <a:r>
              <a:rPr lang="lv-LV" sz="2400" dirty="0">
                <a:ln/>
                <a:hlinkClick r:id="rId3">
                  <a:extLst>
                    <a:ext uri="{A12FA001-AC4F-418D-AE19-62706E023703}">
                      <ahyp:hlinkClr xmlns:ahyp="http://schemas.microsoft.com/office/drawing/2018/hyperlinkcolor" val="tx"/>
                    </a:ext>
                  </a:extLst>
                </a:hlinkClick>
              </a:rPr>
              <a:t>www.geolatvija.lv</a:t>
            </a:r>
            <a:r>
              <a:rPr lang="lv-LV" sz="2400" dirty="0">
                <a:ln/>
              </a:rPr>
              <a:t> no </a:t>
            </a:r>
            <a:r>
              <a:rPr lang="lv-LV" sz="2400" b="0" dirty="0">
                <a:ln/>
              </a:rPr>
              <a:t>07.07.2025. </a:t>
            </a:r>
            <a:r>
              <a:rPr lang="lv-LV" sz="2400" dirty="0">
                <a:ln/>
              </a:rPr>
              <a:t>līdz </a:t>
            </a:r>
            <a:r>
              <a:rPr lang="lv-LV" sz="2400" b="0" dirty="0">
                <a:ln/>
              </a:rPr>
              <a:t>26.07.2025.  </a:t>
            </a:r>
            <a:r>
              <a:rPr lang="lv-LV" sz="2400" dirty="0">
                <a:ln/>
              </a:rPr>
              <a:t>Balso deklarētas personas, par katru projektu – viena balss</a:t>
            </a:r>
            <a:endParaRPr lang="en-US" sz="2400" dirty="0"/>
          </a:p>
          <a:p>
            <a:pPr marL="0" indent="0">
              <a:lnSpc>
                <a:spcPct val="80000"/>
              </a:lnSpc>
              <a:spcBef>
                <a:spcPts val="1800"/>
              </a:spcBef>
              <a:buNone/>
            </a:pPr>
            <a:r>
              <a:rPr lang="lv-LV" sz="2400" b="1" dirty="0">
                <a:ln/>
              </a:rPr>
              <a:t>Uzvarētāji tiks paziņoti </a:t>
            </a:r>
            <a:r>
              <a:rPr lang="lv-LV" sz="2400" dirty="0">
                <a:ln/>
                <a:hlinkClick r:id="rId2">
                  <a:extLst>
                    <a:ext uri="{A12FA001-AC4F-418D-AE19-62706E023703}">
                      <ahyp:hlinkClr xmlns:ahyp="http://schemas.microsoft.com/office/drawing/2018/hyperlinkcolor" val="tx"/>
                    </a:ext>
                  </a:extLst>
                </a:hlinkClick>
              </a:rPr>
              <a:t>www.ventspils.lv</a:t>
            </a:r>
            <a:r>
              <a:rPr lang="lv-LV" sz="2400" dirty="0">
                <a:ln/>
              </a:rPr>
              <a:t> no </a:t>
            </a:r>
            <a:r>
              <a:rPr lang="lv-LV" sz="2400" b="0" dirty="0">
                <a:ln/>
              </a:rPr>
              <a:t>03.09.2025. līdz 09.09.2025.</a:t>
            </a:r>
            <a:endParaRPr lang="en-US" sz="2400" b="0" dirty="0"/>
          </a:p>
          <a:p>
            <a:pPr marL="0" indent="0">
              <a:lnSpc>
                <a:spcPct val="80000"/>
              </a:lnSpc>
              <a:spcBef>
                <a:spcPts val="1800"/>
              </a:spcBef>
              <a:buNone/>
            </a:pPr>
            <a:r>
              <a:rPr lang="lv-LV" sz="2400" b="1" dirty="0">
                <a:ln/>
              </a:rPr>
              <a:t>Pašvaldība projektus realizēs </a:t>
            </a:r>
            <a:r>
              <a:rPr lang="lv-LV" sz="2400" dirty="0">
                <a:ln/>
              </a:rPr>
              <a:t>2 gadu laikā</a:t>
            </a:r>
            <a:endParaRPr lang="en-US" sz="2400" dirty="0">
              <a:ln/>
            </a:endParaRPr>
          </a:p>
        </p:txBody>
      </p:sp>
      <p:sp>
        <p:nvSpPr>
          <p:cNvPr id="3" name="Title 2">
            <a:extLst>
              <a:ext uri="{FF2B5EF4-FFF2-40B4-BE49-F238E27FC236}">
                <a16:creationId xmlns:a16="http://schemas.microsoft.com/office/drawing/2014/main" id="{A8BE358C-2CB0-2AF2-A1FB-F1197306BEC2}"/>
              </a:ext>
            </a:extLst>
          </p:cNvPr>
          <p:cNvSpPr>
            <a:spLocks noGrp="1"/>
          </p:cNvSpPr>
          <p:nvPr>
            <p:ph type="title"/>
          </p:nvPr>
        </p:nvSpPr>
        <p:spPr/>
        <p:txBody>
          <a:bodyPr/>
          <a:lstStyle/>
          <a:p>
            <a:r>
              <a:rPr lang="lv-LV" dirty="0"/>
              <a:t>Ieviešanas posmi</a:t>
            </a:r>
            <a:endParaRPr lang="en-GB" dirty="0"/>
          </a:p>
        </p:txBody>
      </p:sp>
      <p:pic>
        <p:nvPicPr>
          <p:cNvPr id="4" name="Picture 6" descr="A yellow triangle with black background&#10;&#10;AI-generated content may be incorrect.">
            <a:extLst>
              <a:ext uri="{FF2B5EF4-FFF2-40B4-BE49-F238E27FC236}">
                <a16:creationId xmlns:a16="http://schemas.microsoft.com/office/drawing/2014/main" id="{354064C6-95B7-EBA6-D207-050BFC7FC789}"/>
              </a:ext>
            </a:extLst>
          </p:cNvPr>
          <p:cNvPicPr>
            <a:picLocks noChangeAspect="1"/>
          </p:cNvPicPr>
          <p:nvPr/>
        </p:nvPicPr>
        <p:blipFill>
          <a:blip r:embed="rId4"/>
          <a:stretch>
            <a:fillRect/>
          </a:stretch>
        </p:blipFill>
        <p:spPr>
          <a:xfrm>
            <a:off x="1076952" y="2009634"/>
            <a:ext cx="435355" cy="435355"/>
          </a:xfrm>
          <a:prstGeom prst="rect">
            <a:avLst/>
          </a:prstGeom>
          <a:noFill/>
          <a:ln cap="flat">
            <a:noFill/>
          </a:ln>
        </p:spPr>
      </p:pic>
      <p:pic>
        <p:nvPicPr>
          <p:cNvPr id="5" name="Picture 6" descr="A yellow triangle with black background&#10;&#10;AI-generated content may be incorrect.">
            <a:extLst>
              <a:ext uri="{FF2B5EF4-FFF2-40B4-BE49-F238E27FC236}">
                <a16:creationId xmlns:a16="http://schemas.microsoft.com/office/drawing/2014/main" id="{1DDBD1F6-94EC-9C83-72B2-CE293BE099E4}"/>
              </a:ext>
            </a:extLst>
          </p:cNvPr>
          <p:cNvPicPr>
            <a:picLocks noChangeAspect="1"/>
          </p:cNvPicPr>
          <p:nvPr/>
        </p:nvPicPr>
        <p:blipFill>
          <a:blip r:embed="rId4"/>
          <a:stretch>
            <a:fillRect/>
          </a:stretch>
        </p:blipFill>
        <p:spPr>
          <a:xfrm>
            <a:off x="1076952" y="2796800"/>
            <a:ext cx="435355" cy="435355"/>
          </a:xfrm>
          <a:prstGeom prst="rect">
            <a:avLst/>
          </a:prstGeom>
          <a:noFill/>
          <a:ln cap="flat">
            <a:noFill/>
          </a:ln>
        </p:spPr>
      </p:pic>
      <p:pic>
        <p:nvPicPr>
          <p:cNvPr id="6" name="Picture 6" descr="A yellow triangle with black background&#10;&#10;AI-generated content may be incorrect.">
            <a:extLst>
              <a:ext uri="{FF2B5EF4-FFF2-40B4-BE49-F238E27FC236}">
                <a16:creationId xmlns:a16="http://schemas.microsoft.com/office/drawing/2014/main" id="{EB3AE923-9610-2E0B-3D92-4E9FA0F9D4D2}"/>
              </a:ext>
            </a:extLst>
          </p:cNvPr>
          <p:cNvPicPr>
            <a:picLocks noChangeAspect="1"/>
          </p:cNvPicPr>
          <p:nvPr/>
        </p:nvPicPr>
        <p:blipFill>
          <a:blip r:embed="rId4"/>
          <a:stretch>
            <a:fillRect/>
          </a:stretch>
        </p:blipFill>
        <p:spPr>
          <a:xfrm>
            <a:off x="1076952" y="3625846"/>
            <a:ext cx="435355" cy="435355"/>
          </a:xfrm>
          <a:prstGeom prst="rect">
            <a:avLst/>
          </a:prstGeom>
          <a:noFill/>
          <a:ln cap="flat">
            <a:noFill/>
          </a:ln>
        </p:spPr>
      </p:pic>
      <p:pic>
        <p:nvPicPr>
          <p:cNvPr id="7" name="Picture 6" descr="A yellow triangle with black background&#10;&#10;AI-generated content may be incorrect.">
            <a:extLst>
              <a:ext uri="{FF2B5EF4-FFF2-40B4-BE49-F238E27FC236}">
                <a16:creationId xmlns:a16="http://schemas.microsoft.com/office/drawing/2014/main" id="{BAB9DA67-AB62-432C-9156-3AD64F9F3109}"/>
              </a:ext>
            </a:extLst>
          </p:cNvPr>
          <p:cNvPicPr>
            <a:picLocks noChangeAspect="1"/>
          </p:cNvPicPr>
          <p:nvPr/>
        </p:nvPicPr>
        <p:blipFill>
          <a:blip r:embed="rId4"/>
          <a:stretch>
            <a:fillRect/>
          </a:stretch>
        </p:blipFill>
        <p:spPr>
          <a:xfrm>
            <a:off x="1076951" y="4425759"/>
            <a:ext cx="435355" cy="435355"/>
          </a:xfrm>
          <a:prstGeom prst="rect">
            <a:avLst/>
          </a:prstGeom>
          <a:noFill/>
          <a:ln cap="flat">
            <a:noFill/>
          </a:ln>
        </p:spPr>
      </p:pic>
      <p:pic>
        <p:nvPicPr>
          <p:cNvPr id="8" name="Picture 7" descr="A yellow triangle with black background&#10;&#10;AI-generated content may be incorrect.">
            <a:extLst>
              <a:ext uri="{FF2B5EF4-FFF2-40B4-BE49-F238E27FC236}">
                <a16:creationId xmlns:a16="http://schemas.microsoft.com/office/drawing/2014/main" id="{16BB2609-8314-289F-051F-9684B7525BAA}"/>
              </a:ext>
            </a:extLst>
          </p:cNvPr>
          <p:cNvPicPr>
            <a:picLocks noChangeAspect="1"/>
          </p:cNvPicPr>
          <p:nvPr/>
        </p:nvPicPr>
        <p:blipFill>
          <a:blip r:embed="rId4"/>
          <a:stretch>
            <a:fillRect/>
          </a:stretch>
        </p:blipFill>
        <p:spPr>
          <a:xfrm>
            <a:off x="1076950" y="5097609"/>
            <a:ext cx="435355" cy="435355"/>
          </a:xfrm>
          <a:prstGeom prst="rect">
            <a:avLst/>
          </a:prstGeom>
          <a:noFill/>
          <a:ln cap="flat">
            <a:noFill/>
          </a:ln>
        </p:spPr>
      </p:pic>
      <p:pic>
        <p:nvPicPr>
          <p:cNvPr id="9" name="Picture 8" descr="A yellow triangle with black background&#10;&#10;AI-generated content may be incorrect.">
            <a:extLst>
              <a:ext uri="{FF2B5EF4-FFF2-40B4-BE49-F238E27FC236}">
                <a16:creationId xmlns:a16="http://schemas.microsoft.com/office/drawing/2014/main" id="{546F4DC7-2C5E-DA8A-DBC8-96EACEF11FA7}"/>
              </a:ext>
            </a:extLst>
          </p:cNvPr>
          <p:cNvPicPr>
            <a:picLocks noChangeAspect="1"/>
          </p:cNvPicPr>
          <p:nvPr/>
        </p:nvPicPr>
        <p:blipFill>
          <a:blip r:embed="rId4"/>
          <a:stretch>
            <a:fillRect/>
          </a:stretch>
        </p:blipFill>
        <p:spPr>
          <a:xfrm>
            <a:off x="1076949" y="5769459"/>
            <a:ext cx="435355" cy="435355"/>
          </a:xfrm>
          <a:prstGeom prst="rect">
            <a:avLst/>
          </a:prstGeom>
          <a:noFill/>
          <a:ln cap="flat">
            <a:noFill/>
          </a:ln>
        </p:spPr>
      </p:pic>
      <p:pic>
        <p:nvPicPr>
          <p:cNvPr id="10" name="Picture 6" descr="A yellow triangle with black background&#10;&#10;AI-generated content may be incorrect.">
            <a:extLst>
              <a:ext uri="{FF2B5EF4-FFF2-40B4-BE49-F238E27FC236}">
                <a16:creationId xmlns:a16="http://schemas.microsoft.com/office/drawing/2014/main" id="{1D126CE4-2CAD-A07E-5360-546ED1C327A4}"/>
              </a:ext>
            </a:extLst>
          </p:cNvPr>
          <p:cNvPicPr>
            <a:picLocks noChangeAspect="1"/>
          </p:cNvPicPr>
          <p:nvPr/>
        </p:nvPicPr>
        <p:blipFill>
          <a:blip r:embed="rId4"/>
          <a:stretch>
            <a:fillRect/>
          </a:stretch>
        </p:blipFill>
        <p:spPr>
          <a:xfrm>
            <a:off x="1076953" y="1460907"/>
            <a:ext cx="435355" cy="435355"/>
          </a:xfrm>
          <a:prstGeom prst="rect">
            <a:avLst/>
          </a:prstGeom>
          <a:noFill/>
          <a:ln cap="flat">
            <a:noFill/>
          </a:ln>
        </p:spPr>
      </p:pic>
    </p:spTree>
    <p:extLst>
      <p:ext uri="{BB962C8B-B14F-4D97-AF65-F5344CB8AC3E}">
        <p14:creationId xmlns:p14="http://schemas.microsoft.com/office/powerpoint/2010/main" val="13576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92937-D213-6E44-5A26-F8A07A526308}"/>
              </a:ext>
            </a:extLst>
          </p:cNvPr>
          <p:cNvSpPr>
            <a:spLocks noGrp="1"/>
          </p:cNvSpPr>
          <p:nvPr>
            <p:ph idx="4294967295"/>
          </p:nvPr>
        </p:nvSpPr>
        <p:spPr>
          <a:xfrm>
            <a:off x="1323975" y="2635252"/>
            <a:ext cx="4267200" cy="4351336"/>
          </a:xfrm>
        </p:spPr>
        <p:txBody>
          <a:bodyPr>
            <a:normAutofit/>
          </a:bodyPr>
          <a:lstStyle/>
          <a:p>
            <a:pPr marL="0" indent="0" algn="just">
              <a:spcBef>
                <a:spcPts val="0"/>
              </a:spcBef>
              <a:buNone/>
            </a:pPr>
            <a:r>
              <a:rPr lang="lv-LV" sz="2400" kern="100" dirty="0">
                <a:solidFill>
                  <a:schemeClr val="tx1"/>
                </a:solidFill>
                <a:ea typeface="Aptos" panose="020B0004020202020204" pitchFamily="34" charset="0"/>
                <a:cs typeface="Times New Roman" panose="02020603050405020304" pitchFamily="18" charset="0"/>
              </a:rPr>
              <a:t>Iesniedz projektu </a:t>
            </a:r>
          </a:p>
          <a:p>
            <a:pPr marL="0" indent="0" algn="just">
              <a:spcBef>
                <a:spcPts val="0"/>
              </a:spcBef>
              <a:buNone/>
            </a:pPr>
            <a:r>
              <a:rPr lang="lv-LV" sz="2400" b="0" i="0" dirty="0">
                <a:solidFill>
                  <a:schemeClr val="tx1"/>
                </a:solidFill>
                <a:effectLst/>
                <a:cs typeface="Times New Roman" panose="02020603050405020304" pitchFamily="18" charset="0"/>
              </a:rPr>
              <a:t>02.04.2025.-16.05.2025. </a:t>
            </a:r>
            <a:r>
              <a:rPr lang="lv-LV" sz="2400" kern="100" dirty="0">
                <a:solidFill>
                  <a:schemeClr val="tx1"/>
                </a:solidFill>
                <a:effectLs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www.geolatvija.lv</a:t>
            </a:r>
            <a:r>
              <a:rPr lang="lv-LV" sz="2400" kern="100" dirty="0">
                <a:solidFill>
                  <a:schemeClr val="tx1"/>
                </a:solidFill>
                <a:effectLst/>
                <a:ea typeface="Aptos" panose="020B0004020202020204" pitchFamily="34" charset="0"/>
                <a:cs typeface="Times New Roman" panose="02020603050405020304" pitchFamily="18" charset="0"/>
              </a:rPr>
              <a:t> </a:t>
            </a:r>
            <a:endParaRPr lang="lv-LV" sz="2400" kern="100" dirty="0">
              <a:solidFill>
                <a:schemeClr val="tx1"/>
              </a:solidFill>
              <a:ea typeface="Aptos" panose="020B0004020202020204" pitchFamily="34" charset="0"/>
              <a:cs typeface="Times New Roman" panose="02020603050405020304" pitchFamily="18" charset="0"/>
            </a:endParaRPr>
          </a:p>
          <a:p>
            <a:pPr marL="0" indent="0" algn="just">
              <a:spcBef>
                <a:spcPts val="1800"/>
              </a:spcBef>
              <a:spcAft>
                <a:spcPts val="1200"/>
              </a:spcAft>
              <a:buNone/>
            </a:pPr>
            <a:r>
              <a:rPr lang="lv-LV" sz="2400" kern="100" dirty="0">
                <a:solidFill>
                  <a:schemeClr val="tx1"/>
                </a:solidFill>
                <a:effectLst/>
                <a:ea typeface="Aptos" panose="020B0004020202020204" pitchFamily="34" charset="0"/>
                <a:cs typeface="Times New Roman"/>
              </a:rPr>
              <a:t>Seko līdzi konkursa norisei un popularizē savu projekta ideju</a:t>
            </a:r>
            <a:r>
              <a:rPr lang="lv-LV" sz="2400" kern="100" dirty="0">
                <a:solidFill>
                  <a:schemeClr val="tx1"/>
                </a:solidFill>
                <a:ea typeface="Aptos" panose="020B0004020202020204" pitchFamily="34" charset="0"/>
                <a:cs typeface="Times New Roman"/>
              </a:rPr>
              <a:t> </a:t>
            </a:r>
          </a:p>
          <a:p>
            <a:pPr marL="0" indent="0">
              <a:spcAft>
                <a:spcPts val="1200"/>
              </a:spcAft>
              <a:buNone/>
            </a:pPr>
            <a:r>
              <a:rPr lang="lv-LV" sz="2400" kern="100" dirty="0">
                <a:solidFill>
                  <a:schemeClr val="tx1"/>
                </a:solidFill>
                <a:ea typeface="Aptos" panose="020B0004020202020204" pitchFamily="34" charset="0"/>
                <a:cs typeface="Times New Roman"/>
              </a:rPr>
              <a:t>Piesakies un saņem paziņojumus par aktualitātēm!</a:t>
            </a:r>
            <a:endParaRPr lang="lv-LV" sz="2400" kern="100" dirty="0">
              <a:solidFill>
                <a:schemeClr val="tx1"/>
              </a:solidFill>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F95DE923-9604-1B8E-1B7D-D45AA60AEB2E}"/>
              </a:ext>
            </a:extLst>
          </p:cNvPr>
          <p:cNvSpPr>
            <a:spLocks noGrp="1"/>
          </p:cNvSpPr>
          <p:nvPr>
            <p:ph type="title"/>
          </p:nvPr>
        </p:nvSpPr>
        <p:spPr/>
        <p:txBody>
          <a:bodyPr/>
          <a:lstStyle/>
          <a:p>
            <a:r>
              <a:rPr lang="lv-LV" dirty="0"/>
              <a:t>Kā pieteikt savu projektu?</a:t>
            </a:r>
            <a:endParaRPr lang="en-GB" dirty="0"/>
          </a:p>
        </p:txBody>
      </p:sp>
      <p:pic>
        <p:nvPicPr>
          <p:cNvPr id="5" name="Picture 4" descr="A yellow triangle with black background&#10;&#10;AI-generated content may be incorrect.">
            <a:extLst>
              <a:ext uri="{FF2B5EF4-FFF2-40B4-BE49-F238E27FC236}">
                <a16:creationId xmlns:a16="http://schemas.microsoft.com/office/drawing/2014/main" id="{96CD7B0F-5405-EC8D-A645-69E8AF6837C9}"/>
              </a:ext>
            </a:extLst>
          </p:cNvPr>
          <p:cNvPicPr>
            <a:picLocks noChangeAspect="1"/>
          </p:cNvPicPr>
          <p:nvPr/>
        </p:nvPicPr>
        <p:blipFill>
          <a:blip r:embed="rId3"/>
          <a:stretch>
            <a:fillRect/>
          </a:stretch>
        </p:blipFill>
        <p:spPr>
          <a:xfrm>
            <a:off x="704848" y="2789708"/>
            <a:ext cx="435355" cy="435355"/>
          </a:xfrm>
          <a:prstGeom prst="rect">
            <a:avLst/>
          </a:prstGeom>
          <a:noFill/>
          <a:ln cap="flat">
            <a:noFill/>
          </a:ln>
        </p:spPr>
      </p:pic>
      <p:pic>
        <p:nvPicPr>
          <p:cNvPr id="6" name="Picture 5" descr="A yellow triangle with black background&#10;&#10;AI-generated content may be incorrect.">
            <a:extLst>
              <a:ext uri="{FF2B5EF4-FFF2-40B4-BE49-F238E27FC236}">
                <a16:creationId xmlns:a16="http://schemas.microsoft.com/office/drawing/2014/main" id="{CF7AFB5F-BE68-82C9-FADA-6498ADBC5B65}"/>
              </a:ext>
            </a:extLst>
          </p:cNvPr>
          <p:cNvPicPr>
            <a:picLocks noChangeAspect="1"/>
          </p:cNvPicPr>
          <p:nvPr/>
        </p:nvPicPr>
        <p:blipFill>
          <a:blip r:embed="rId3"/>
          <a:stretch>
            <a:fillRect/>
          </a:stretch>
        </p:blipFill>
        <p:spPr>
          <a:xfrm>
            <a:off x="704846" y="3985127"/>
            <a:ext cx="435355" cy="435355"/>
          </a:xfrm>
          <a:prstGeom prst="rect">
            <a:avLst/>
          </a:prstGeom>
          <a:noFill/>
          <a:ln cap="flat">
            <a:noFill/>
          </a:ln>
        </p:spPr>
      </p:pic>
      <p:pic>
        <p:nvPicPr>
          <p:cNvPr id="7" name="Picture 6" descr="A yellow triangle with black background&#10;&#10;AI-generated content may be incorrect.">
            <a:extLst>
              <a:ext uri="{FF2B5EF4-FFF2-40B4-BE49-F238E27FC236}">
                <a16:creationId xmlns:a16="http://schemas.microsoft.com/office/drawing/2014/main" id="{AEF2C93C-D484-BA26-846F-9837AAD5D739}"/>
              </a:ext>
            </a:extLst>
          </p:cNvPr>
          <p:cNvPicPr>
            <a:picLocks noChangeAspect="1"/>
          </p:cNvPicPr>
          <p:nvPr/>
        </p:nvPicPr>
        <p:blipFill>
          <a:blip r:embed="rId3"/>
          <a:stretch>
            <a:fillRect/>
          </a:stretch>
        </p:blipFill>
        <p:spPr>
          <a:xfrm>
            <a:off x="704848" y="4936122"/>
            <a:ext cx="435355" cy="435355"/>
          </a:xfrm>
          <a:prstGeom prst="rect">
            <a:avLst/>
          </a:prstGeom>
          <a:noFill/>
          <a:ln cap="flat">
            <a:noFill/>
          </a:ln>
        </p:spPr>
      </p:pic>
      <p:pic>
        <p:nvPicPr>
          <p:cNvPr id="9" name="Picture 8" descr="A screenshot of a computer screen&#10;&#10;AI-generated content may be incorrect.">
            <a:extLst>
              <a:ext uri="{FF2B5EF4-FFF2-40B4-BE49-F238E27FC236}">
                <a16:creationId xmlns:a16="http://schemas.microsoft.com/office/drawing/2014/main" id="{E4AC1D7E-8DF5-9318-9B04-4FA73FD0A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968" y="1844673"/>
            <a:ext cx="4802607" cy="4251325"/>
          </a:xfrm>
          <a:prstGeom prst="rect">
            <a:avLst/>
          </a:prstGeom>
        </p:spPr>
      </p:pic>
      <p:pic>
        <p:nvPicPr>
          <p:cNvPr id="13" name="Picture 12" descr="A yellow and black diamond&#10;&#10;AI-generated content may be incorrect.">
            <a:extLst>
              <a:ext uri="{FF2B5EF4-FFF2-40B4-BE49-F238E27FC236}">
                <a16:creationId xmlns:a16="http://schemas.microsoft.com/office/drawing/2014/main" id="{3EA06564-2B3F-4C5B-2041-78C00D1A17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6679" y="2932454"/>
            <a:ext cx="399289" cy="292609"/>
          </a:xfrm>
          <a:prstGeom prst="rect">
            <a:avLst/>
          </a:prstGeom>
        </p:spPr>
      </p:pic>
      <p:pic>
        <p:nvPicPr>
          <p:cNvPr id="14" name="Picture 13" descr="A yellow and black diamond&#10;&#10;AI-generated content may be incorrect.">
            <a:extLst>
              <a:ext uri="{FF2B5EF4-FFF2-40B4-BE49-F238E27FC236}">
                <a16:creationId xmlns:a16="http://schemas.microsoft.com/office/drawing/2014/main" id="{A924D314-4840-043F-E05E-3E319C1F0F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0903" y="3311072"/>
            <a:ext cx="399289" cy="292609"/>
          </a:xfrm>
          <a:prstGeom prst="rect">
            <a:avLst/>
          </a:prstGeom>
        </p:spPr>
      </p:pic>
      <p:pic>
        <p:nvPicPr>
          <p:cNvPr id="15" name="Picture 14" descr="A yellow and black diamond&#10;&#10;AI-generated content may be incorrect.">
            <a:extLst>
              <a:ext uri="{FF2B5EF4-FFF2-40B4-BE49-F238E27FC236}">
                <a16:creationId xmlns:a16="http://schemas.microsoft.com/office/drawing/2014/main" id="{1BE87720-A1BB-14F0-51BA-B58AACA4E4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100332" y="2289303"/>
            <a:ext cx="399289" cy="292609"/>
          </a:xfrm>
          <a:prstGeom prst="rect">
            <a:avLst/>
          </a:prstGeom>
        </p:spPr>
      </p:pic>
      <p:pic>
        <p:nvPicPr>
          <p:cNvPr id="16" name="Picture 15" descr="A yellow and black diamond&#10;&#10;AI-generated content may be incorrect.">
            <a:extLst>
              <a:ext uri="{FF2B5EF4-FFF2-40B4-BE49-F238E27FC236}">
                <a16:creationId xmlns:a16="http://schemas.microsoft.com/office/drawing/2014/main" id="{CB648533-746A-18D4-1B9B-F726650E2F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273769" y="3603681"/>
            <a:ext cx="399288" cy="292609"/>
          </a:xfrm>
          <a:prstGeom prst="rect">
            <a:avLst/>
          </a:prstGeom>
        </p:spPr>
      </p:pic>
    </p:spTree>
    <p:extLst>
      <p:ext uri="{BB962C8B-B14F-4D97-AF65-F5344CB8AC3E}">
        <p14:creationId xmlns:p14="http://schemas.microsoft.com/office/powerpoint/2010/main" val="166899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770C32-E827-1108-ADF8-DE3CB5293F90}"/>
              </a:ext>
            </a:extLst>
          </p:cNvPr>
          <p:cNvSpPr>
            <a:spLocks noGrp="1"/>
          </p:cNvSpPr>
          <p:nvPr>
            <p:ph idx="4294967295"/>
          </p:nvPr>
        </p:nvSpPr>
        <p:spPr>
          <a:xfrm>
            <a:off x="838203" y="2178052"/>
            <a:ext cx="10382247" cy="4351336"/>
          </a:xfrm>
        </p:spPr>
        <p:txBody>
          <a:bodyPr>
            <a:normAutofit/>
          </a:bodyPr>
          <a:lstStyle/>
          <a:p>
            <a:pPr marL="0" indent="0" algn="just">
              <a:spcAft>
                <a:spcPts val="600"/>
              </a:spcAft>
              <a:buNone/>
            </a:pPr>
            <a:r>
              <a:rPr lang="lv-LV" sz="2400" b="1" kern="100" dirty="0">
                <a:solidFill>
                  <a:schemeClr val="tx1"/>
                </a:solidFill>
                <a:ea typeface="Aptos" panose="020B0004020202020204" pitchFamily="34" charset="0"/>
                <a:cs typeface="Times New Roman" panose="02020603050405020304" pitchFamily="18" charset="0"/>
              </a:rPr>
              <a:t>P</a:t>
            </a:r>
            <a:r>
              <a:rPr lang="lv-LV" sz="2400" b="1" kern="100" dirty="0">
                <a:solidFill>
                  <a:schemeClr val="tx1"/>
                </a:solidFill>
                <a:effectLst/>
                <a:ea typeface="Aptos" panose="020B0004020202020204" pitchFamily="34" charset="0"/>
                <a:cs typeface="Times New Roman" panose="02020603050405020304" pitchFamily="18" charset="0"/>
              </a:rPr>
              <a:t>rojekta nosaukums: </a:t>
            </a:r>
            <a:r>
              <a:rPr lang="lv-LV" sz="2400" kern="100" dirty="0">
                <a:solidFill>
                  <a:schemeClr val="tx1"/>
                </a:solidFill>
                <a:effectLst/>
                <a:ea typeface="Aptos" panose="020B0004020202020204" pitchFamily="34" charset="0"/>
                <a:cs typeface="Times New Roman" panose="02020603050405020304" pitchFamily="18" charset="0"/>
              </a:rPr>
              <a:t>“Rotaļu iekārta”</a:t>
            </a:r>
          </a:p>
          <a:p>
            <a:pPr marL="0" indent="0" algn="just">
              <a:spcAft>
                <a:spcPts val="600"/>
              </a:spcAft>
              <a:buNone/>
            </a:pPr>
            <a:r>
              <a:rPr lang="lv-LV" sz="2400" b="1" kern="100" dirty="0">
                <a:solidFill>
                  <a:schemeClr val="tx1"/>
                </a:solidFill>
                <a:ea typeface="Aptos" panose="020B0004020202020204" pitchFamily="34" charset="0"/>
                <a:cs typeface="Times New Roman" panose="02020603050405020304" pitchFamily="18" charset="0"/>
              </a:rPr>
              <a:t>Projekta atslēgas vārdi:</a:t>
            </a:r>
            <a:r>
              <a:rPr lang="lv-LV" sz="2400" kern="100" dirty="0">
                <a:solidFill>
                  <a:schemeClr val="tx1"/>
                </a:solidFill>
                <a:effectLst/>
                <a:ea typeface="Aptos" panose="020B0004020202020204" pitchFamily="34" charset="0"/>
                <a:cs typeface="Times New Roman" panose="02020603050405020304" pitchFamily="18" charset="0"/>
              </a:rPr>
              <a:t> Ventspils, Rotaļu laukums</a:t>
            </a:r>
          </a:p>
          <a:p>
            <a:pPr marL="0" indent="0" algn="just">
              <a:spcAft>
                <a:spcPts val="600"/>
              </a:spcAft>
              <a:buNone/>
            </a:pPr>
            <a:r>
              <a:rPr lang="lv-LV" sz="2400" b="1" kern="100" dirty="0">
                <a:solidFill>
                  <a:schemeClr val="tx1"/>
                </a:solidFill>
                <a:ea typeface="Aptos" panose="020B0004020202020204" pitchFamily="34" charset="0"/>
                <a:cs typeface="Times New Roman" panose="02020603050405020304" pitchFamily="18" charset="0"/>
              </a:rPr>
              <a:t>Projekta apraksts</a:t>
            </a:r>
            <a:r>
              <a:rPr lang="lv-LV" sz="2400" b="1" kern="100" dirty="0">
                <a:solidFill>
                  <a:schemeClr val="tx1"/>
                </a:solidFill>
                <a:effectLst/>
                <a:ea typeface="Aptos" panose="020B0004020202020204" pitchFamily="34" charset="0"/>
                <a:cs typeface="Times New Roman" panose="02020603050405020304" pitchFamily="18" charset="0"/>
              </a:rPr>
              <a:t>: </a:t>
            </a:r>
            <a:r>
              <a:rPr lang="lv-LV" sz="2400" kern="100" dirty="0">
                <a:solidFill>
                  <a:schemeClr val="tx1"/>
                </a:solidFill>
                <a:effectLst/>
                <a:ea typeface="Aptos" panose="020B0004020202020204" pitchFamily="34" charset="0"/>
                <a:cs typeface="Times New Roman" panose="02020603050405020304" pitchFamily="18" charset="0"/>
              </a:rPr>
              <a:t>projekts paredz izveidot rotaļu laukumu, kas veicinās bērnu fizisko attīstību, kustību prieku un socializēšanos. Tiks izbūvētas šūpoles un slidkalniņš ar drošu gumijas segumu, radot ērtu un drošu vidi. Laukums kļūs par satikšanās vietu ģimenēm un pilsētas viesiem, uzlabojot pilsētvidi un stiprinot kopienas saites. Tas būs piemērots pirmsskolas un jaunākā skolas vecuma bērniem, sniedzot iespēju aktīvai un veselīgai ikdienai.</a:t>
            </a:r>
            <a:endParaRPr lang="lv-LV" sz="2400" kern="100" dirty="0">
              <a:solidFill>
                <a:schemeClr val="tx1"/>
              </a:solidFill>
              <a:ea typeface="Aptos" panose="020B000402020202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075A940A-8072-F1CE-1E95-E3D1FBDD087A}"/>
              </a:ext>
            </a:extLst>
          </p:cNvPr>
          <p:cNvSpPr>
            <a:spLocks noGrp="1"/>
          </p:cNvSpPr>
          <p:nvPr>
            <p:ph type="title"/>
          </p:nvPr>
        </p:nvSpPr>
        <p:spPr/>
        <p:txBody>
          <a:bodyPr/>
          <a:lstStyle/>
          <a:p>
            <a:r>
              <a:rPr lang="lv-LV" dirty="0"/>
              <a:t>Paraugs</a:t>
            </a:r>
            <a:endParaRPr lang="en-GB" dirty="0"/>
          </a:p>
        </p:txBody>
      </p:sp>
    </p:spTree>
    <p:extLst>
      <p:ext uri="{BB962C8B-B14F-4D97-AF65-F5344CB8AC3E}">
        <p14:creationId xmlns:p14="http://schemas.microsoft.com/office/powerpoint/2010/main" val="2864664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447</TotalTime>
  <Words>743</Words>
  <Application>Microsoft Office PowerPoint</Application>
  <PresentationFormat>Platekrāna</PresentationFormat>
  <Paragraphs>155</Paragraphs>
  <Slides>12</Slides>
  <Notes>1</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12</vt:i4>
      </vt:variant>
    </vt:vector>
  </HeadingPairs>
  <TitlesOfParts>
    <vt:vector size="17" baseType="lpstr">
      <vt:lpstr>Aptos</vt:lpstr>
      <vt:lpstr>Aptos Display</vt:lpstr>
      <vt:lpstr>Arial</vt:lpstr>
      <vt:lpstr>Times New Roman</vt:lpstr>
      <vt:lpstr>Office Theme</vt:lpstr>
      <vt:lpstr>PowerPoint prezentācija</vt:lpstr>
      <vt:lpstr>Par konkursu</vt:lpstr>
      <vt:lpstr>Pieejamais finansējums</vt:lpstr>
      <vt:lpstr>Tiesiskais regulējums</vt:lpstr>
      <vt:lpstr>Galvenie nosacījumi</vt:lpstr>
      <vt:lpstr>Galvenie nosacījumi</vt:lpstr>
      <vt:lpstr>Ieviešanas posmi</vt:lpstr>
      <vt:lpstr>Kā pieteikt savu projektu?</vt:lpstr>
      <vt:lpstr>Paraugs</vt:lpstr>
      <vt:lpstr>Paraugs (2)</vt:lpstr>
      <vt:lpstr>Paraugs (3)</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Mārcis Putnieks</dc:creator>
  <cp:lastModifiedBy>Baiba Gintere</cp:lastModifiedBy>
  <cp:revision>22</cp:revision>
  <dcterms:created xsi:type="dcterms:W3CDTF">2025-03-25T14:49:15Z</dcterms:created>
  <dcterms:modified xsi:type="dcterms:W3CDTF">2025-04-08T14:49:07Z</dcterms:modified>
</cp:coreProperties>
</file>