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0" r:id="rId3"/>
    <p:sldId id="290" r:id="rId4"/>
    <p:sldId id="294" r:id="rId5"/>
    <p:sldId id="291" r:id="rId6"/>
    <p:sldId id="289" r:id="rId7"/>
    <p:sldId id="282" r:id="rId8"/>
    <p:sldId id="273" r:id="rId9"/>
    <p:sldId id="283" r:id="rId10"/>
    <p:sldId id="261" r:id="rId11"/>
    <p:sldId id="288" r:id="rId12"/>
    <p:sldId id="279" r:id="rId13"/>
    <p:sldId id="284" r:id="rId14"/>
    <p:sldId id="285" r:id="rId15"/>
    <p:sldId id="287" r:id="rId16"/>
    <p:sldId id="286" r:id="rId17"/>
    <p:sldId id="268" r:id="rId18"/>
    <p:sldId id="292" r:id="rId19"/>
    <p:sldId id="259" r:id="rId20"/>
    <p:sldId id="272" r:id="rId21"/>
    <p:sldId id="278" r:id="rId22"/>
    <p:sldId id="267" r:id="rId23"/>
    <p:sldId id="257" r:id="rId24"/>
    <p:sldId id="271" r:id="rId25"/>
    <p:sldId id="270" r:id="rId26"/>
    <p:sldId id="266" r:id="rId27"/>
    <p:sldId id="277" r:id="rId28"/>
    <p:sldId id="265" r:id="rId29"/>
    <p:sldId id="264" r:id="rId30"/>
    <p:sldId id="305" r:id="rId31"/>
    <p:sldId id="275" r:id="rId32"/>
    <p:sldId id="276" r:id="rId33"/>
    <p:sldId id="304" r:id="rId34"/>
    <p:sldId id="293" r:id="rId35"/>
    <p:sldId id="280" r:id="rId36"/>
    <p:sldId id="302" r:id="rId37"/>
    <p:sldId id="301" r:id="rId38"/>
    <p:sldId id="298" r:id="rId39"/>
    <p:sldId id="299" r:id="rId40"/>
    <p:sldId id="300" r:id="rId41"/>
    <p:sldId id="281" r:id="rId42"/>
    <p:sldId id="295" r:id="rId43"/>
    <p:sldId id="296" r:id="rId44"/>
    <p:sldId id="297" r:id="rId45"/>
    <p:sldId id="303" r:id="rId4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B78B"/>
    <a:srgbClr val="CC99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B67E0-D199-415A-8080-4F099054A3C5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6F562-5463-4B04-91DA-F2053F0F99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7945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6F562-5463-4B04-91DA-F2053F0F9982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811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EAEFE84-0E13-14AB-5AA5-B0966E74D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63B10F45-DB8E-BA5F-95B9-BF6CBF410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03887B9-F900-EA45-1A83-0B1F82F34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317752E-1A9E-7B7C-066C-C6E367DE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CEBA3B6-351F-CFB3-F594-E3C7B0E2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5727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E5F0AEA-B81D-643F-4503-590593C7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5B02FCDA-4561-FCFB-A28D-E57218F6F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C1740E4-130E-D7FA-F1DF-8B286229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B84FA95-844A-B520-CD7D-25C9CABE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B7B123D-4BC8-E933-536E-E204F8B0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954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ECAAE81A-218D-2A1A-C7C8-83B5D8AFC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F0CC83B6-FB4F-98C6-8098-E437F8F93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F425544-B08A-39A4-C8D7-08E9F4D2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FE8FFC7-A59C-EBB8-CF9E-4787703F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D650D84A-A13C-3A7F-EBAE-11832FFE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194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D8582A8-24A7-AAFF-602D-356A317E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0FCA5DE-F322-EAAB-9E5B-EA2DB576B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0C34FB48-ED38-8335-5D75-3DB10BC30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B47ACFF-C8BA-736A-10F6-AE99F26F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CF2B1E5B-2784-053F-7BED-41F19902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542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E7A169F-865C-C351-5038-2F290839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EBE7E1A-F0F2-2E47-6977-FD3B7D293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A2E6852-41AF-77CD-6690-A322242FC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5166C7D-EF83-16A6-D5A5-6827500B2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539A520B-6A41-F376-860F-1E5627DF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439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0CE508C-A56C-BFDE-87D1-1E2B0CAB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D219A99-3CBC-1F24-3EA1-B59F27922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493F4EE6-3851-4FB7-BA0C-9F047838B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C9D1805-5CFA-63F0-B535-533D1262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AAD4797-B44A-3614-28A4-67813380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C0B59ED5-C4B9-7D98-A935-1AE3EE0F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6342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ECB82E5-C483-8391-18A0-B20EDA15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B3B3E44-6F16-49BF-D157-F34920F14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FDBEE59-D595-8C82-8B34-70259FE8D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41E6AF9D-C4F3-5762-B3A7-F0B9C23D9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127FDC77-DD71-DD85-4044-AC4B32A4F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CA9DF90E-0EFE-2C01-8AAE-AD075EC4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DF2E95BF-E4B5-382E-F893-1155AEEF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C513EDA4-8C8D-56BB-F343-BF88710B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920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1C7F975-972D-3512-5268-2BE24569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6E5E01C9-67F1-9AC6-C252-0C3BC275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E2061D76-DD7A-915E-187D-8ACD8E51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119B435A-EBB4-E8BE-2E83-552DF720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62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BC972658-2375-BE18-92F3-B13B7758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28F09635-4D36-5223-4B43-4BD393B2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24927F9B-B3AB-261F-415A-411C72BE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3706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03D5A54-4F10-A20A-C3E2-0A874272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DD799A6-4DA2-43A6-8496-6E5720FB0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6F8AEE09-7B85-79B0-F8ED-A837AD1D3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A1F1DB40-A3C9-287D-89E8-149CC8F4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A285836D-8EF6-B204-351B-B380761B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36DF70F5-09BE-BC8A-BC93-9A9FE441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34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2AB3814-CBBD-C70B-9B59-3B9B4E4C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ADCF6D57-B616-1ADA-1F6F-93FEA203B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3471C8EF-5D53-3A5F-C673-DBB67F859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9CA11D62-11AE-7771-6359-1E4FDD8EC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964A278-5159-3DD7-FF05-C3F9D323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DB7DF8D9-BC22-19D6-143A-4BF06ED0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102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1F5FE703-01C0-A938-E8A1-6426FCDBE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DFFB491-D0D5-19DF-8ED8-6716D30C5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C54864D-7836-C232-7E3A-E82FDA40F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53255B-CE3B-43BC-B9E9-1532FE178C4F}" type="datetimeFigureOut">
              <a:rPr lang="lv-LV" smtClean="0"/>
              <a:t>10.04.25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378D6C2-DFD3-CC3A-67E8-4CD369552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CD1711B-3222-1312-39CD-E8E36D34E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B52A0E-082D-45A7-A5A7-81E9EF2173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688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E1A98BF-4A20-C148-8EC8-85074AEE1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Ventspils ievērojamākās ģimenes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67D12696-114A-ACFB-0FC7-78DC0FE22A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94774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460F1C1-11DE-07D0-4407-EC53C492D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428" y="524116"/>
            <a:ext cx="6753225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1845.gada brāļi </a:t>
            </a:r>
            <a:r>
              <a:rPr lang="lv-LV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Gūtšmiti</a:t>
            </a:r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uzbūvē ap 20 buru kuģu.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243A8439-F310-3DFD-5784-B1718332C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070" y="1146416"/>
            <a:ext cx="9629859" cy="474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0EA2D5-4D49-8030-6903-76C425BA7C53}"/>
              </a:ext>
            </a:extLst>
          </p:cNvPr>
          <p:cNvSpPr txBox="1"/>
          <p:nvPr/>
        </p:nvSpPr>
        <p:spPr>
          <a:xfrm>
            <a:off x="316871" y="555514"/>
            <a:ext cx="3648547" cy="445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Brāļu </a:t>
            </a:r>
            <a:r>
              <a:rPr lang="lv-LV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Gūšmitu</a:t>
            </a:r>
            <a:r>
              <a:rPr 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burinieki</a:t>
            </a:r>
            <a:r>
              <a:rPr lang="lv-LV" sz="14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Pilnkuģis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Concordia</a:t>
            </a:r>
            <a:endParaRPr lang="lv-LV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lv-LV" sz="14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Barka 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Nimrod</a:t>
            </a:r>
            <a:endParaRPr lang="lv-LV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Trīsmastu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šoneris 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Die</a:t>
            </a:r>
            <a:r>
              <a:rPr lang="lv-LV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Loreley</a:t>
            </a:r>
            <a:endParaRPr lang="lv-LV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lv-LV" sz="14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Briga 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Hoffnung</a:t>
            </a:r>
            <a:endParaRPr lang="lv-LV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Šonerbriga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Battuschka</a:t>
            </a:r>
            <a:endParaRPr lang="lv-LV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lv-LV" sz="14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Šoneris 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Activ</a:t>
            </a:r>
            <a:endParaRPr lang="lv-LV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Šalupe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lv-LV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Anna</a:t>
            </a:r>
          </a:p>
          <a:p>
            <a:pPr>
              <a:lnSpc>
                <a:spcPct val="200000"/>
              </a:lnSpc>
            </a:pPr>
            <a:r>
              <a:rPr lang="lv-LV" sz="14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Šalupe</a:t>
            </a:r>
            <a:r>
              <a:rPr lang="lv-LV" sz="14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lv-LV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Nord</a:t>
            </a:r>
          </a:p>
          <a:p>
            <a:pPr>
              <a:lnSpc>
                <a:spcPct val="200000"/>
              </a:lnSpc>
            </a:pPr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Šalupe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lv-LV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Süd</a:t>
            </a:r>
            <a:endParaRPr lang="lv-LV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8C979-78F2-7572-8C2C-F8B18BABC537}"/>
              </a:ext>
            </a:extLst>
          </p:cNvPr>
          <p:cNvSpPr txBox="1"/>
          <p:nvPr/>
        </p:nvSpPr>
        <p:spPr>
          <a:xfrm>
            <a:off x="4728819" y="6049692"/>
            <a:ext cx="6097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Brāļu </a:t>
            </a:r>
            <a:r>
              <a:rPr lang="lv-LV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Gūtšmitu</a:t>
            </a:r>
            <a:r>
              <a:rPr lang="lv-LV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tvaikonis </a:t>
            </a:r>
            <a:r>
              <a:rPr lang="lv-LV" sz="16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Reindeer</a:t>
            </a:r>
            <a:r>
              <a:rPr lang="lv-LV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Ventspils ostā 19.gs. beigās</a:t>
            </a:r>
            <a:endParaRPr lang="lv-LV" sz="1600" dirty="0"/>
          </a:p>
        </p:txBody>
      </p:sp>
    </p:spTree>
    <p:extLst>
      <p:ext uri="{BB962C8B-B14F-4D97-AF65-F5344CB8AC3E}">
        <p14:creationId xmlns:p14="http://schemas.microsoft.com/office/powerpoint/2010/main" val="237525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 descr="Attēls, kurā ir ārpus telpām, kuģis, ūdens, ūdens transportlīdzeklis&#10;&#10;Mākslīgā intelekta ģenerētais saturs var būt nepareizs.">
            <a:extLst>
              <a:ext uri="{FF2B5EF4-FFF2-40B4-BE49-F238E27FC236}">
                <a16:creationId xmlns:a16="http://schemas.microsoft.com/office/drawing/2014/main" id="{9B2329F9-77CA-9ADB-7177-9C5E3C98E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/>
          <a:stretch/>
        </p:blipFill>
        <p:spPr>
          <a:xfrm>
            <a:off x="0" y="94278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8A19A4E8-6EA7-B012-E5BA-2A933797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91" y="5317240"/>
            <a:ext cx="11527410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1878.g. 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Meerschaum</a:t>
            </a:r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lv-LV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Gūtšmiti</a:t>
            </a:r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		 1899.g. </a:t>
            </a:r>
            <a:r>
              <a:rPr lang="lv-LV" sz="3600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Windau</a:t>
            </a:r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lv-LV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Reinke</a:t>
            </a:r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ultiņa: pa labi 5">
            <a:extLst>
              <a:ext uri="{FF2B5EF4-FFF2-40B4-BE49-F238E27FC236}">
                <a16:creationId xmlns:a16="http://schemas.microsoft.com/office/drawing/2014/main" id="{217019AA-7A12-20F5-AE88-8CE7C3EB9DE6}"/>
              </a:ext>
            </a:extLst>
          </p:cNvPr>
          <p:cNvSpPr/>
          <p:nvPr/>
        </p:nvSpPr>
        <p:spPr>
          <a:xfrm>
            <a:off x="6095990" y="54461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546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55A97737-580A-A533-DB69-66FD5958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81" y="194581"/>
            <a:ext cx="4110273" cy="209594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1868.g. uzceļ tiltu pār Ventu </a:t>
            </a:r>
            <a:b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Plostu ielas galā</a:t>
            </a:r>
          </a:p>
        </p:txBody>
      </p:sp>
      <p:pic>
        <p:nvPicPr>
          <p:cNvPr id="7" name="Attēls 6" descr="Attēls, kurā ir debesis, māja, ārpus telpām, fotopapīrs&#10;&#10;Mākslīgā intelekta ģenerētais saturs var būt nepareizs.">
            <a:extLst>
              <a:ext uri="{FF2B5EF4-FFF2-40B4-BE49-F238E27FC236}">
                <a16:creationId xmlns:a16="http://schemas.microsoft.com/office/drawing/2014/main" id="{CE82C59B-2096-27B3-2FBB-520442043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8" b="17991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53" name="Rectangle 17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Attēls 8" descr="Attēls, kurā ir ārpus telpām, debesis, koks, fotopapīrs&#10;&#10;Mākslīgā intelekta ģenerētais saturs var būt nepareizs.">
            <a:extLst>
              <a:ext uri="{FF2B5EF4-FFF2-40B4-BE49-F238E27FC236}">
                <a16:creationId xmlns:a16="http://schemas.microsoft.com/office/drawing/2014/main" id="{4651B7F1-779D-2EA6-993E-6B77EB6CF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9307" b="3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11" name="Satura vietturis 10">
            <a:extLst>
              <a:ext uri="{FF2B5EF4-FFF2-40B4-BE49-F238E27FC236}">
                <a16:creationId xmlns:a16="http://schemas.microsoft.com/office/drawing/2014/main" id="{7B91D8C6-F034-A209-AF99-45CB87870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Tilts būvēts uz plostiem, kas guļ uz ūdens, gar malām to norobežo  koka stabos iekārtas ķēdes. Par tilta lietošanu jāmaksā.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29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33F41F3E-7FA1-FD16-59C1-3CEF235B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lv-LV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1902.gadā tiltu pārvelk uz Sarkanmuižas dambja galu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CADB9D6A-D7D0-89D0-6F23-2F80904CA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6" y="2642616"/>
            <a:ext cx="5526104" cy="360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atura vietturis 5" descr="Attēls, kurā ir ārpus telpām, ūdens, debesis, ēka&#10;&#10;Mākslīgā intelekta ģenerētais saturs var būt nepareizs.">
            <a:extLst>
              <a:ext uri="{FF2B5EF4-FFF2-40B4-BE49-F238E27FC236}">
                <a16:creationId xmlns:a16="http://schemas.microsoft.com/office/drawing/2014/main" id="{BD3591BF-CFF5-882B-C1C4-CB4360C6F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669949"/>
            <a:ext cx="5614416" cy="3551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8D626-95B8-378E-A3BE-D31E262870A8}"/>
              </a:ext>
            </a:extLst>
          </p:cNvPr>
          <p:cNvSpPr txBox="1"/>
          <p:nvPr/>
        </p:nvSpPr>
        <p:spPr>
          <a:xfrm>
            <a:off x="3574472" y="6353145"/>
            <a:ext cx="5243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Tilts joprojām pieder </a:t>
            </a:r>
            <a:r>
              <a:rPr lang="lv-LV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Gūtšmitu</a:t>
            </a:r>
            <a:r>
              <a:rPr lang="lv-LV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mantiniekiem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5232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ttēls 6" descr="Attēls, kurā ir ēka, ārpus telpām, logs, koks&#10;&#10;Mākslīgā intelekta ģenerētais saturs var būt nepareizs.">
            <a:extLst>
              <a:ext uri="{FF2B5EF4-FFF2-40B4-BE49-F238E27FC236}">
                <a16:creationId xmlns:a16="http://schemas.microsoft.com/office/drawing/2014/main" id="{84184874-45F1-EB98-C0F5-E367621C8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11720" b="-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4019BCE6-A30F-6B47-240F-C836336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0" y="4819249"/>
            <a:ext cx="2629157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Kuldīgas ielā 2</a:t>
            </a:r>
            <a:endParaRPr lang="en-US" sz="2800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atura vietturis 4" descr="Attēls, kurā ir ārpus telpām, ēka, debesis, māja&#10;&#10;Mākslīgā intelekta ģenerētais saturs var būt nepareizs.">
            <a:extLst>
              <a:ext uri="{FF2B5EF4-FFF2-40B4-BE49-F238E27FC236}">
                <a16:creationId xmlns:a16="http://schemas.microsoft.com/office/drawing/2014/main" id="{AC1CE32D-764A-B6DD-562D-FEC9DE607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r="13528" b="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5AFC2D-F462-AD2D-0BCC-DF835229BA0F}"/>
              </a:ext>
            </a:extLst>
          </p:cNvPr>
          <p:cNvSpPr txBox="1"/>
          <p:nvPr/>
        </p:nvSpPr>
        <p:spPr>
          <a:xfrm>
            <a:off x="68139" y="5648228"/>
            <a:ext cx="715652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Nams celts starp </a:t>
            </a:r>
            <a:r>
              <a:rPr lang="lv-LV" sz="1400" b="1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1850. un 1864.gadu</a:t>
            </a: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Tā priekšā atradās dārzs ar mūra lapeni.</a:t>
            </a:r>
          </a:p>
          <a:p>
            <a:pPr>
              <a:lnSpc>
                <a:spcPct val="150000"/>
              </a:lnSpc>
            </a:pP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1927.gadā pēdējā nama īpašnieka Paula </a:t>
            </a:r>
            <a:r>
              <a:rPr lang="lv-LV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Gūtšmita</a:t>
            </a: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mantinieki namu pārdeva par 50 000 latu pilsētas valdes vajadzībām.</a:t>
            </a:r>
          </a:p>
          <a:p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8130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 descr="Attēls, kurā ir iekštelpu, māksla, siena, attēla rāmis&#10;&#10;Mākslīgā intelekta ģenerētais saturs var būt nepareizs.">
            <a:extLst>
              <a:ext uri="{FF2B5EF4-FFF2-40B4-BE49-F238E27FC236}">
                <a16:creationId xmlns:a16="http://schemas.microsoft.com/office/drawing/2014/main" id="{C7881812-3195-0539-78BC-A1EBC8BD0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95" y="2528570"/>
            <a:ext cx="6195060" cy="4329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9BE0D-FA5D-3A4A-9975-1BDE008EBB18}"/>
              </a:ext>
            </a:extLst>
          </p:cNvPr>
          <p:cNvSpPr txBox="1"/>
          <p:nvPr/>
        </p:nvSpPr>
        <p:spPr>
          <a:xfrm>
            <a:off x="7788384" y="741065"/>
            <a:ext cx="2425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Kuldīgas ie</a:t>
            </a:r>
            <a:r>
              <a:rPr lang="lv-LV" sz="28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</a:t>
            </a:r>
            <a:r>
              <a:rPr kumimoji="0" lang="lv-LV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</a:t>
            </a:r>
            <a:endParaRPr lang="lv-LV" dirty="0"/>
          </a:p>
        </p:txBody>
      </p:sp>
      <p:pic>
        <p:nvPicPr>
          <p:cNvPr id="13" name="Satura vietturis 12" descr="Attēls, kurā ir iekštelpu, māksla, griesti, glezna&#10;&#10;Mākslīgā intelekta ģenerētais saturs var būt nepareizs.">
            <a:extLst>
              <a:ext uri="{FF2B5EF4-FFF2-40B4-BE49-F238E27FC236}">
                <a16:creationId xmlns:a16="http://schemas.microsoft.com/office/drawing/2014/main" id="{8BB5E9D1-9C0E-CC14-F3B1-76C64DCB2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433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86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atura vietturis 4" descr="Attēls, kurā ir ārpus telpām, debesis, koks, māja&#10;&#10;Mākslīgā intelekta ģenerētais saturs var būt nepareizs.">
            <a:extLst>
              <a:ext uri="{FF2B5EF4-FFF2-40B4-BE49-F238E27FC236}">
                <a16:creationId xmlns:a16="http://schemas.microsoft.com/office/drawing/2014/main" id="{FBCDDD8B-78E8-FAD6-3CD1-72AF1AE9E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1"/>
          <a:stretch/>
        </p:blipFill>
        <p:spPr>
          <a:xfrm>
            <a:off x="0" y="12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1BEE5-735B-C265-9FE6-4BF548B5C10B}"/>
              </a:ext>
            </a:extLst>
          </p:cNvPr>
          <p:cNvSpPr txBox="1"/>
          <p:nvPr/>
        </p:nvSpPr>
        <p:spPr>
          <a:xfrm>
            <a:off x="5948126" y="6162764"/>
            <a:ext cx="5986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Kuldīgas iela 4. </a:t>
            </a: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Gūtšmitu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īpašums līdz repatriācijai 1939.gadā. Pēc īpašumu zaudēšanas, šeit dzīvoja arī Reinkes mantinieki. </a:t>
            </a:r>
            <a:endParaRPr lang="lv-LV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025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D65C7AE-43E6-DEEF-21C6-94F69770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44620"/>
            <a:ext cx="12202176" cy="1519355"/>
            <a:chOff x="-10176" y="5338644"/>
            <a:chExt cx="12202176" cy="15193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E591D3-C82D-EFF2-C1B9-715BFB67E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B61A17-DD52-DE54-2FDF-45CAF92D0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226086" y="2885969"/>
              <a:ext cx="1507122" cy="6424706"/>
            </a:xfrm>
            <a:prstGeom prst="rect">
              <a:avLst/>
            </a:prstGeom>
            <a:gradFill>
              <a:gsLst>
                <a:gs pos="98739">
                  <a:schemeClr val="accent5">
                    <a:alpha val="70000"/>
                  </a:schemeClr>
                </a:gs>
                <a:gs pos="4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DC8DB2-298F-EDD7-9BCE-78101BCD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7E14F909-81AC-8738-0D64-90CA761D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Gūtšmitu</a:t>
            </a:r>
            <a:r>
              <a:rPr lang="lv-LV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muižiņa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ttēls 6" descr="Attēls, kurā ir ārpus telpām, koks, debesis, māja&#10;&#10;Mākslīgā intelekta ģenerētais saturs var būt nepareizs.">
            <a:extLst>
              <a:ext uri="{FF2B5EF4-FFF2-40B4-BE49-F238E27FC236}">
                <a16:creationId xmlns:a16="http://schemas.microsoft.com/office/drawing/2014/main" id="{F5F7C189-FAC2-0044-2497-5438F3496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596"/>
          <a:stretch/>
        </p:blipFill>
        <p:spPr>
          <a:xfrm>
            <a:off x="-7940" y="-1"/>
            <a:ext cx="8328605" cy="5348828"/>
          </a:xfrm>
          <a:prstGeom prst="rect">
            <a:avLst/>
          </a:prstGeom>
        </p:spPr>
      </p:pic>
      <p:pic>
        <p:nvPicPr>
          <p:cNvPr id="5" name="Satura vietturis 4" descr="Attēls, kurā ir koks, ārpus telpām, ēka, fotogrāfija&#10;&#10;Mākslīgā intelekta ģenerētais saturs var būt nepareizs.">
            <a:extLst>
              <a:ext uri="{FF2B5EF4-FFF2-40B4-BE49-F238E27FC236}">
                <a16:creationId xmlns:a16="http://schemas.microsoft.com/office/drawing/2014/main" id="{6D0DF65C-A129-FEF8-F549-66D526D92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" b="-2"/>
          <a:stretch/>
        </p:blipFill>
        <p:spPr>
          <a:xfrm>
            <a:off x="8312724" y="10"/>
            <a:ext cx="3879276" cy="2676121"/>
          </a:xfrm>
          <a:prstGeom prst="rect">
            <a:avLst/>
          </a:prstGeom>
        </p:spPr>
      </p:pic>
      <p:pic>
        <p:nvPicPr>
          <p:cNvPr id="4" name="Attēls 3" descr="Attēls, kurā ir ārpus telpām, koks, debesis, melnbalts&#10;&#10;Mākslīgā intelekta ģenerētais saturs var būt nepareizs.">
            <a:extLst>
              <a:ext uri="{FF2B5EF4-FFF2-40B4-BE49-F238E27FC236}">
                <a16:creationId xmlns:a16="http://schemas.microsoft.com/office/drawing/2014/main" id="{72AED47B-F5E2-E5CA-E77E-AC6A4EFDD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3357" b="2"/>
          <a:stretch/>
        </p:blipFill>
        <p:spPr>
          <a:xfrm>
            <a:off x="8312724" y="2672698"/>
            <a:ext cx="3878695" cy="2676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D1144-2B7F-6972-CCF2-AE283CD83FF8}"/>
              </a:ext>
            </a:extLst>
          </p:cNvPr>
          <p:cNvSpPr txBox="1"/>
          <p:nvPr/>
        </p:nvSpPr>
        <p:spPr>
          <a:xfrm>
            <a:off x="4681211" y="5430284"/>
            <a:ext cx="7224666" cy="1352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Teritorija starp Zviedru vaļņiem, Lielo prospektu un Puškina ielu tika lauksaimnieciski izmantota.</a:t>
            </a:r>
          </a:p>
          <a:p>
            <a:pPr>
              <a:lnSpc>
                <a:spcPct val="150000"/>
              </a:lnSpc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1920.-30.g. šeit atradās Lunaparks</a:t>
            </a: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1950.gados teritoriju sāka apbūvēt.</a:t>
            </a:r>
          </a:p>
          <a:p>
            <a:pPr>
              <a:lnSpc>
                <a:spcPct val="150000"/>
              </a:lnSpc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1970.gados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Gūtšmitu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muižiņas ēku nojauca</a:t>
            </a: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4029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17CA870-6ADD-5E25-2FBD-E22853513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30" y="679936"/>
            <a:ext cx="6896384" cy="380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Pēc Pirmā pasaules kara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Gūtšmiti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darbojās, kā notāri, tirgotāji, banku darbinieki.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0964CC5E-FAFB-BF48-3229-95EE8DC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692" y="764777"/>
            <a:ext cx="2993395" cy="30604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Attēls 4" descr="Attēls, kurā ir cilvēka seja, portrets, persona, apģērbs&#10;&#10;Mākslīgā intelekta ģenerētais saturs var būt nepareizs.">
            <a:extLst>
              <a:ext uri="{FF2B5EF4-FFF2-40B4-BE49-F238E27FC236}">
                <a16:creationId xmlns:a16="http://schemas.microsoft.com/office/drawing/2014/main" id="{5C174569-2317-C342-E05A-9C9BFA75E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6" y="1408449"/>
            <a:ext cx="3857625" cy="35528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7A8E6B-E83A-1076-B09D-763F6DCF4D4E}"/>
              </a:ext>
            </a:extLst>
          </p:cNvPr>
          <p:cNvSpPr txBox="1"/>
          <p:nvPr/>
        </p:nvSpPr>
        <p:spPr>
          <a:xfrm>
            <a:off x="2889340" y="4807385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Gūtšmits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Kuno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- Ventspils Vācu sabiedrības kases darbvedis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86722-1B7D-96BA-2A75-31AAA81CFE03}"/>
              </a:ext>
            </a:extLst>
          </p:cNvPr>
          <p:cNvSpPr txBox="1"/>
          <p:nvPr/>
        </p:nvSpPr>
        <p:spPr>
          <a:xfrm>
            <a:off x="9243090" y="4335615"/>
            <a:ext cx="2600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Gūtšmits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Harijs Maksis Erhards 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F1647-A132-C85A-A104-2D5189D62C12}"/>
              </a:ext>
            </a:extLst>
          </p:cNvPr>
          <p:cNvSpPr txBox="1"/>
          <p:nvPr/>
        </p:nvSpPr>
        <p:spPr>
          <a:xfrm>
            <a:off x="494230" y="6376571"/>
            <a:ext cx="8857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1939. gada vāciešu repatriācija bija tā, kas šo dzimtu reizē ar visiem citiem aiznesa no Ventspils</a:t>
            </a:r>
            <a:endParaRPr lang="lv-LV" sz="1600" dirty="0"/>
          </a:p>
        </p:txBody>
      </p:sp>
    </p:spTree>
    <p:extLst>
      <p:ext uri="{BB962C8B-B14F-4D97-AF65-F5344CB8AC3E}">
        <p14:creationId xmlns:p14="http://schemas.microsoft.com/office/powerpoint/2010/main" val="326273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C85011FC-49E0-D121-FABB-ADFD3492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440057"/>
          </a:xfrm>
        </p:spPr>
        <p:txBody>
          <a:bodyPr anchor="b">
            <a:normAutofit/>
          </a:bodyPr>
          <a:lstStyle/>
          <a:p>
            <a:r>
              <a:rPr lang="lv-LV" sz="5400" dirty="0">
                <a:latin typeface="Baguet Script" panose="020F0502020204030204" pitchFamily="2" charset="-70"/>
              </a:rPr>
              <a:t>Reinkes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A32CDFA-2FB7-C912-6FBF-C55144331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58" y="2872897"/>
            <a:ext cx="4505832" cy="38447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Pirmie Reinkes Ventspilī dokumentos fiksēti 1780 un 1781. gadā </a:t>
            </a:r>
          </a:p>
          <a:p>
            <a:pPr marL="0" indent="0" algn="ctr">
              <a:buNone/>
            </a:pP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mūrnieks </a:t>
            </a:r>
            <a:r>
              <a:rPr lang="lv-LV" sz="1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Johans </a:t>
            </a:r>
            <a:r>
              <a:rPr lang="lv-LV" sz="1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Hristofors</a:t>
            </a:r>
            <a:r>
              <a:rPr lang="lv-LV" sz="1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 galdnieks Johans Heinrihs</a:t>
            </a:r>
          </a:p>
          <a:p>
            <a:pPr marL="0" indent="0">
              <a:buNone/>
            </a:pP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tirgotāji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</a:p>
          <a:p>
            <a:pPr marL="0" indent="0">
              <a:buNone/>
            </a:pP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Vilhelms Gabriels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Reinke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(1797)</a:t>
            </a:r>
          </a:p>
          <a:p>
            <a:pPr marL="0" indent="0">
              <a:buNone/>
            </a:pP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Kuģn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v-LV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W.G.Reincke</a:t>
            </a:r>
            <a:r>
              <a:rPr lang="lv-LV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S.S. </a:t>
            </a:r>
            <a:r>
              <a:rPr lang="lv-LV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lv-LV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↓	</a:t>
            </a:r>
          </a:p>
          <a:p>
            <a:pPr marL="0" indent="0">
              <a:buNone/>
            </a:pP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Eduards Vilhelms </a:t>
            </a:r>
            <a:r>
              <a:rPr lang="lv-LV" sz="1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Reinke</a:t>
            </a:r>
            <a:r>
              <a:rPr lang="lv-LV" sz="1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( 1835-1898)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kopš 1862. gada Zviedrijas un Norvēģijas, pēc tam arī Dānijas  konsuls Ventspilī.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Tirgotājs, kuģu īpašnieks 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lv-LV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W.G.Reincke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S.S. </a:t>
            </a:r>
            <a:r>
              <a:rPr kumimoji="0" lang="lv-LV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2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lv-LV" sz="10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1889. gadā Latviešu Avīzes raksta ( 1889.25.) , ka mazs Ventspils </a:t>
            </a:r>
            <a:r>
              <a:rPr lang="lv-LV" sz="105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dampfkuģis</a:t>
            </a:r>
            <a:r>
              <a:rPr lang="lv-LV" sz="1050" i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0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, kas pieder </a:t>
            </a:r>
            <a:r>
              <a:rPr lang="lv-LV" sz="105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Reinkem</a:t>
            </a:r>
            <a:r>
              <a:rPr lang="lv-LV" sz="10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mēģina pētīt satiksmes iespējas pa Ventu starp Ventspili un Kuldīgu.)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1871.g. kopā ar birģermeistaru </a:t>
            </a:r>
            <a:r>
              <a:rPr lang="lv-LV" sz="1400" kern="15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F.Gūtšmitu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kern="15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u.c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dibināja </a:t>
            </a:r>
            <a:r>
              <a:rPr lang="lv-LV" sz="1400" u="sng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Ventspils brīvprātīgo ugunsdzēsēju biedrību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ttēls 5" descr="Attēls, kurā ir ārpus telpām, ēka, debesis, māja&#10;&#10;Mākslīgā intelekta ģenerētais saturs var būt nepareizs.">
            <a:extLst>
              <a:ext uri="{FF2B5EF4-FFF2-40B4-BE49-F238E27FC236}">
                <a16:creationId xmlns:a16="http://schemas.microsoft.com/office/drawing/2014/main" id="{C74DA19C-E351-8AB9-21B0-EC8E33705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r="2121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881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4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D66FB5E3-31BC-D799-16B7-B260FC0C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7069932" cy="9139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i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Gūtšmiti</a:t>
            </a:r>
            <a:endParaRPr lang="en-US" sz="7200" i="1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18EA6-59C4-F8F7-17C6-9BAEBCB9A213}"/>
              </a:ext>
            </a:extLst>
          </p:cNvPr>
          <p:cNvSpPr txBox="1"/>
          <p:nvPr/>
        </p:nvSpPr>
        <p:spPr>
          <a:xfrm>
            <a:off x="7916072" y="5586418"/>
            <a:ext cx="3399629" cy="934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Ventspils</a:t>
            </a:r>
            <a:r>
              <a:rPr lang="en-US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lielākie</a:t>
            </a:r>
            <a:r>
              <a:rPr lang="en-US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kuģīpašnieki</a:t>
            </a:r>
            <a:r>
              <a:rPr lang="en-US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darbīgākie</a:t>
            </a:r>
            <a:r>
              <a:rPr lang="en-US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uzņēmēji</a:t>
            </a:r>
            <a:r>
              <a:rPr lang="en-US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19.gadsimtā. </a:t>
            </a: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Attēls 14" descr="Attēls, kurā ir ārpus telpām, teksts, persona, groži&#10;&#10;Mākslīgā intelekta ģenerētais saturs var būt nepareizs.">
            <a:extLst>
              <a:ext uri="{FF2B5EF4-FFF2-40B4-BE49-F238E27FC236}">
                <a16:creationId xmlns:a16="http://schemas.microsoft.com/office/drawing/2014/main" id="{D64BA9C4-8BDC-3CE7-B8F7-DB681FA0E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7" r="1" b="1"/>
          <a:stretch/>
        </p:blipFill>
        <p:spPr>
          <a:xfrm>
            <a:off x="-6217" y="2"/>
            <a:ext cx="9304716" cy="5344758"/>
          </a:xfrm>
          <a:prstGeom prst="rect">
            <a:avLst/>
          </a:prstGeom>
        </p:spPr>
      </p:pic>
      <p:pic>
        <p:nvPicPr>
          <p:cNvPr id="13" name="Attēls 12" descr="Attēls, kurā ir transports, kuģis, masts, ūdens transportlīdzeklis&#10;&#10;Mākslīgā intelekta ģenerētais saturs var būt nepareizs.">
            <a:extLst>
              <a:ext uri="{FF2B5EF4-FFF2-40B4-BE49-F238E27FC236}">
                <a16:creationId xmlns:a16="http://schemas.microsoft.com/office/drawing/2014/main" id="{E61F8D74-8561-D180-83D5-D9AC59B14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6" r="1" b="1"/>
          <a:stretch/>
        </p:blipFill>
        <p:spPr>
          <a:xfrm>
            <a:off x="9298805" y="10"/>
            <a:ext cx="2903808" cy="1799821"/>
          </a:xfrm>
          <a:prstGeom prst="rect">
            <a:avLst/>
          </a:prstGeom>
        </p:spPr>
      </p:pic>
      <p:pic>
        <p:nvPicPr>
          <p:cNvPr id="11" name="Attēls 10" descr="Attēls, kurā ir ārpus telpām, kuģis, ūdens, ūdens transportlīdzeklis&#10;&#10;Mākslīgā intelekta ģenerētais saturs var būt nepareizs.">
            <a:extLst>
              <a:ext uri="{FF2B5EF4-FFF2-40B4-BE49-F238E27FC236}">
                <a16:creationId xmlns:a16="http://schemas.microsoft.com/office/drawing/2014/main" id="{C000EF74-F5A2-7EFF-5F5D-809655BE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" r="-6" b="-6"/>
          <a:stretch/>
        </p:blipFill>
        <p:spPr>
          <a:xfrm>
            <a:off x="9298805" y="1798476"/>
            <a:ext cx="2903372" cy="1777468"/>
          </a:xfrm>
          <a:prstGeom prst="rect">
            <a:avLst/>
          </a:prstGeom>
        </p:spPr>
      </p:pic>
      <p:pic>
        <p:nvPicPr>
          <p:cNvPr id="9" name="Attēls 8" descr="Attēls, kurā ir ārpus telpām, logs, ēka, īpašums&#10;&#10;Mākslīgā intelekta ģenerētais saturs var būt nepareizs.">
            <a:extLst>
              <a:ext uri="{FF2B5EF4-FFF2-40B4-BE49-F238E27FC236}">
                <a16:creationId xmlns:a16="http://schemas.microsoft.com/office/drawing/2014/main" id="{773F4611-E4EF-6527-D25E-A66E93337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r="-6" b="788"/>
          <a:stretch/>
        </p:blipFill>
        <p:spPr>
          <a:xfrm>
            <a:off x="9298805" y="3567291"/>
            <a:ext cx="2903372" cy="17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990F4668-29B5-D556-24BC-8DFAC7D71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5" y="158212"/>
            <a:ext cx="4096867" cy="654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06FC65-0B56-80F7-00C3-268AD990CE07}"/>
              </a:ext>
            </a:extLst>
          </p:cNvPr>
          <p:cNvSpPr txBox="1"/>
          <p:nvPr/>
        </p:nvSpPr>
        <p:spPr>
          <a:xfrm>
            <a:off x="4192320" y="279436"/>
            <a:ext cx="3158837" cy="2794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↓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Reinke</a:t>
            </a:r>
            <a:endParaRPr kumimoji="0" lang="lv-LV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(1865- 1931)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Tirgotājs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ēderejas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lv-LV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lv-LV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Reincke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S.S. </a:t>
            </a:r>
            <a:r>
              <a:rPr kumimoji="0" lang="lv-LV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īpašnieks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Plašu nekustamo īpašumu īpašnieks</a:t>
            </a:r>
            <a:endParaRPr lang="lv-LV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7F582-7AD6-2A04-6B32-6ED2021B8DAB}"/>
              </a:ext>
            </a:extLst>
          </p:cNvPr>
          <p:cNvSpPr txBox="1"/>
          <p:nvPr/>
        </p:nvSpPr>
        <p:spPr>
          <a:xfrm>
            <a:off x="8256553" y="343684"/>
            <a:ext cx="2826327" cy="273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↓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Eduards </a:t>
            </a: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Reinke</a:t>
            </a:r>
            <a:endParaRPr kumimoji="0" lang="lv-LV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(1875 – 1932)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Pilsētas galva no 1911.-1915.g.</a:t>
            </a: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Vācu okupācijas laikā 1915-1918g. pilsētas birģermeistars</a:t>
            </a: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Ilggadējs Ugunsdzēsēju priekšnieks- komandants.</a:t>
            </a:r>
          </a:p>
        </p:txBody>
      </p:sp>
      <p:pic>
        <p:nvPicPr>
          <p:cNvPr id="3" name="Attēls 2" descr="Attēls, kurā ir cilvēka seja, apģērbs, portrets, persona&#10;&#10;Mākslīgā intelekta ģenerētais saturs var būt nepareizs.">
            <a:extLst>
              <a:ext uri="{FF2B5EF4-FFF2-40B4-BE49-F238E27FC236}">
                <a16:creationId xmlns:a16="http://schemas.microsoft.com/office/drawing/2014/main" id="{F7A64F54-3C50-76E3-243F-21742423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194" y="3074047"/>
            <a:ext cx="2407902" cy="361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490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40CDE0BC-CE24-5DD1-254D-4FE60D49F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741" r="-2" b="143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4D86AB-B715-034B-BE92-AE5DF691CBBE}"/>
              </a:ext>
            </a:extLst>
          </p:cNvPr>
          <p:cNvSpPr txBox="1"/>
          <p:nvPr/>
        </p:nvSpPr>
        <p:spPr>
          <a:xfrm>
            <a:off x="0" y="6211669"/>
            <a:ext cx="6165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Reinkes dzimtas senākā apmešanās vieta ir kvartāls starp Akmeņu, Pils un Tirgus ielām.</a:t>
            </a: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89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ttēls 13" descr="Attēls, kurā ir ārpus telpām, debesis, ēka, māja&#10;&#10;Mākslīgā intelekta ģenerētais saturs var būt nepareizs.">
            <a:extLst>
              <a:ext uri="{FF2B5EF4-FFF2-40B4-BE49-F238E27FC236}">
                <a16:creationId xmlns:a16="http://schemas.microsoft.com/office/drawing/2014/main" id="{A7CD6324-C12F-1DA4-86AF-867544370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666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9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 descr="Attēls, kurā ir ārpus telpām, ēka, koks, augs&#10;&#10;Mākslīgā intelekta ģenerētais saturs var būt nepareizs.">
            <a:extLst>
              <a:ext uri="{FF2B5EF4-FFF2-40B4-BE49-F238E27FC236}">
                <a16:creationId xmlns:a16="http://schemas.microsoft.com/office/drawing/2014/main" id="{E0E26E27-3617-F377-70B1-741A1A49B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" y="84855"/>
            <a:ext cx="6907062" cy="409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ttēls 6" descr="Attēls, kurā ir ārpus telpām, koks, ēka, māja&#10;&#10;Mākslīgā intelekta ģenerētais saturs var būt nepareizs.">
            <a:extLst>
              <a:ext uri="{FF2B5EF4-FFF2-40B4-BE49-F238E27FC236}">
                <a16:creationId xmlns:a16="http://schemas.microsoft.com/office/drawing/2014/main" id="{0618922A-D0E2-00E3-BAD5-B251A8D14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251093"/>
            <a:ext cx="5619750" cy="360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D9287-2372-BF90-0203-D198DE0DE654}"/>
              </a:ext>
            </a:extLst>
          </p:cNvPr>
          <p:cNvSpPr txBox="1"/>
          <p:nvPr/>
        </p:nvSpPr>
        <p:spPr>
          <a:xfrm>
            <a:off x="281069" y="6221571"/>
            <a:ext cx="60975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M.Reinkes</a:t>
            </a:r>
            <a:r>
              <a:rPr lang="lv-LV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nekustamais īpašums Dārza (savrupnams un skola) ielā pārdots Vācu vecāku savienībai Latvijā par 80.000 Ls., kur ierīkoja internātu. 1934.g. slēdz.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523E6-9686-C05C-31AE-5844025284BD}"/>
              </a:ext>
            </a:extLst>
          </p:cNvPr>
          <p:cNvSpPr txBox="1"/>
          <p:nvPr/>
        </p:nvSpPr>
        <p:spPr>
          <a:xfrm>
            <a:off x="7028978" y="187436"/>
            <a:ext cx="4706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19. gadsimta otrā pusē ģimenes labklājība augusi, un Reinkes uzceļ smalku namu Dārza ielā.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91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atura vietturis 14" descr="Attēls, kurā ir ēka, logs, ārpus telpām&#10;&#10;Mākslīgā intelekta ģenerētais saturs var būt nepareizs.">
            <a:extLst>
              <a:ext uri="{FF2B5EF4-FFF2-40B4-BE49-F238E27FC236}">
                <a16:creationId xmlns:a16="http://schemas.microsoft.com/office/drawing/2014/main" id="{4386C83F-F90C-633B-78A3-48C84D09A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9297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4FED80DB-ED9C-0B47-8D77-61934228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3874"/>
            <a:ext cx="6848475" cy="683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Reālskola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C76A4-7EC5-97E1-D60E-5024511E2250}"/>
              </a:ext>
            </a:extLst>
          </p:cNvPr>
          <p:cNvSpPr txBox="1"/>
          <p:nvPr/>
        </p:nvSpPr>
        <p:spPr>
          <a:xfrm>
            <a:off x="369651" y="6050425"/>
            <a:ext cx="11647787" cy="68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effectLst/>
              </a:rPr>
              <a:t>1904. un 1905.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gadā</a:t>
            </a:r>
            <a:r>
              <a:rPr lang="en-US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būvētās</a:t>
            </a:r>
            <a:r>
              <a:rPr lang="en-US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ēkas</a:t>
            </a:r>
            <a:r>
              <a:rPr lang="en-US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uz</a:t>
            </a:r>
            <a:r>
              <a:rPr lang="en-US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Plosta</a:t>
            </a:r>
            <a:r>
              <a:rPr lang="en-US" sz="2000" dirty="0">
                <a:solidFill>
                  <a:srgbClr val="FFFFFF"/>
                </a:solidFill>
                <a:effectLst/>
              </a:rPr>
              <a:t> –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Dārzu</a:t>
            </a:r>
            <a:r>
              <a:rPr lang="lv-LV" sz="2000" dirty="0">
                <a:solidFill>
                  <a:srgbClr val="FFFFFF"/>
                </a:solidFill>
              </a:rPr>
              <a:t> ielu stūra . </a:t>
            </a:r>
            <a:r>
              <a:rPr lang="lv-LV" sz="2000" dirty="0">
                <a:solidFill>
                  <a:srgbClr val="FFFFFF"/>
                </a:solidFill>
                <a:effectLst/>
              </a:rPr>
              <a:t>C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ara</a:t>
            </a:r>
            <a:r>
              <a:rPr lang="lv-LV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laikos</a:t>
            </a:r>
            <a:r>
              <a:rPr lang="lv-LV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iznomā</a:t>
            </a:r>
            <a:r>
              <a:rPr lang="lv-LV" sz="2000" dirty="0">
                <a:solidFill>
                  <a:srgbClr val="FFFFFF"/>
                </a:solidFill>
                <a:effectLst/>
              </a:rPr>
              <a:t>tas</a:t>
            </a:r>
            <a:r>
              <a:rPr lang="en-US" sz="2000" dirty="0">
                <a:solidFill>
                  <a:srgbClr val="FFFFFF"/>
                </a:solidFill>
                <a:effectLst/>
              </a:rPr>
              <a:t> 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pilsētai</a:t>
            </a:r>
            <a:r>
              <a:rPr lang="en-US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reālskolas</a:t>
            </a:r>
            <a:r>
              <a:rPr lang="en-US" sz="200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</a:rPr>
              <a:t>vajadzībām</a:t>
            </a:r>
            <a:r>
              <a:rPr lang="en-US" sz="2000" dirty="0">
                <a:solidFill>
                  <a:srgbClr val="FFFFFF"/>
                </a:solidFill>
                <a:effectLst/>
              </a:rPr>
              <a:t>.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3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atura vietturis 8" descr="Attēls, kurā ir transports, ārpus telpām, ūdens, transportlīdzeklis&#10;&#10;Mākslīgā intelekta ģenerētais saturs var būt nepareizs.">
            <a:extLst>
              <a:ext uri="{FF2B5EF4-FFF2-40B4-BE49-F238E27FC236}">
                <a16:creationId xmlns:a16="http://schemas.microsoft.com/office/drawing/2014/main" id="{47E2B799-6643-A9AC-06F4-FF0464963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" y="98739"/>
            <a:ext cx="12065568" cy="603278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899B2-CE39-9E8D-27E8-A0A5ED4A73F5}"/>
              </a:ext>
            </a:extLst>
          </p:cNvPr>
          <p:cNvSpPr txBox="1"/>
          <p:nvPr/>
        </p:nvSpPr>
        <p:spPr>
          <a:xfrm>
            <a:off x="658640" y="569560"/>
            <a:ext cx="1215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1911.g.</a:t>
            </a:r>
            <a:endParaRPr lang="lv-LV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B94F1-F33F-0FA9-0161-EFDDF3543DB5}"/>
              </a:ext>
            </a:extLst>
          </p:cNvPr>
          <p:cNvSpPr txBox="1"/>
          <p:nvPr/>
        </p:nvSpPr>
        <p:spPr>
          <a:xfrm>
            <a:off x="133539" y="6288440"/>
            <a:ext cx="8648511" cy="52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4000"/>
              </a:lnSpc>
              <a:spcAft>
                <a:spcPts val="800"/>
              </a:spcAft>
            </a:pPr>
            <a:r>
              <a:rPr lang="lv-LV" sz="1400" kern="15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Reinkēm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pieder Ventspils mērogiem lieli nekustami īpašumi pilsētā -  </a:t>
            </a:r>
            <a:r>
              <a:rPr lang="lv-LV" sz="1400" b="1" u="sng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Akmeņu</a:t>
            </a:r>
            <a:r>
              <a:rPr lang="lv-LV" sz="1400" u="sng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ielā, nami </a:t>
            </a:r>
            <a:r>
              <a:rPr lang="lv-LV" sz="1400" b="1" u="sng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Plosta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ielā, rinda noliktavu </a:t>
            </a:r>
            <a:r>
              <a:rPr lang="lv-LV" sz="1400" b="1" u="sng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Ostas</a:t>
            </a:r>
            <a:r>
              <a:rPr lang="lv-LV" sz="1400" b="1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ielā, </a:t>
            </a:r>
            <a:r>
              <a:rPr lang="lv-LV" sz="1400" b="1" u="sng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Reinkes muižiņa</a:t>
            </a:r>
            <a:r>
              <a:rPr lang="lv-LV" sz="14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lieli iznomātas valsts zemes gabali.</a:t>
            </a:r>
          </a:p>
        </p:txBody>
      </p:sp>
      <p:pic>
        <p:nvPicPr>
          <p:cNvPr id="6" name="Attēls 5" descr="Attēls, kurā ir ārpus telpām, ēka, debesis, zāle&#10;&#10;Mākslīgā intelekta ģenerētais saturs var būt nepareizs.">
            <a:extLst>
              <a:ext uri="{FF2B5EF4-FFF2-40B4-BE49-F238E27FC236}">
                <a16:creationId xmlns:a16="http://schemas.microsoft.com/office/drawing/2014/main" id="{45B933AF-0551-2ED4-794B-A558ABE30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93" y="4982198"/>
            <a:ext cx="3051491" cy="1812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515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 descr="Attēls, kurā ir ēka, ārpus telpām, māja&#10;&#10;Mākslīgā intelekta ģenerētais saturs var būt nepareizs.">
            <a:extLst>
              <a:ext uri="{FF2B5EF4-FFF2-40B4-BE49-F238E27FC236}">
                <a16:creationId xmlns:a16="http://schemas.microsoft.com/office/drawing/2014/main" id="{1C368D93-DBB0-02B5-A90E-A3D214C1E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586"/>
            <a:ext cx="12119416" cy="5976827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76A4AA42-EA74-7222-6CCD-697F9D27A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4" y="-222196"/>
            <a:ext cx="3887709" cy="1325563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Bahnschrift Light Condensed" panose="020B0502040204020203" pitchFamily="34" charset="0"/>
                <a:cs typeface="Aharoni" panose="020F0502020204030204" pitchFamily="2" charset="-79"/>
              </a:rPr>
              <a:t>Reinkes īpašumi</a:t>
            </a:r>
            <a:br>
              <a:rPr lang="lv-LV" sz="1800" dirty="0">
                <a:latin typeface="Bahnschrift Light Condensed" panose="020B0502040204020203" pitchFamily="34" charset="0"/>
                <a:cs typeface="Aharoni" panose="020F0502020204030204" pitchFamily="2" charset="-79"/>
              </a:rPr>
            </a:br>
            <a:r>
              <a:rPr lang="lv-LV" sz="1800" dirty="0">
                <a:latin typeface="Bahnschrift Light Condensed" panose="020B0502040204020203" pitchFamily="34" charset="0"/>
                <a:cs typeface="Aharoni" panose="020F0502020204030204" pitchFamily="2" charset="-79"/>
              </a:rPr>
              <a:t>Ostas ielā </a:t>
            </a:r>
          </a:p>
        </p:txBody>
      </p:sp>
      <p:sp>
        <p:nvSpPr>
          <p:cNvPr id="11" name="Satura vietturis 10">
            <a:extLst>
              <a:ext uri="{FF2B5EF4-FFF2-40B4-BE49-F238E27FC236}">
                <a16:creationId xmlns:a16="http://schemas.microsoft.com/office/drawing/2014/main" id="{1A55413C-33AD-8675-4D5A-797B4F97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5772" y="690641"/>
            <a:ext cx="3806228" cy="2242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800" dirty="0"/>
              <a:t>Ostas iela 7 -noliktava</a:t>
            </a:r>
          </a:p>
          <a:p>
            <a:pPr marL="0" indent="0">
              <a:buNone/>
            </a:pPr>
            <a:r>
              <a:rPr lang="lv-LV" sz="1800" dirty="0"/>
              <a:t>Ostas iela 12 – noliktava</a:t>
            </a:r>
          </a:p>
          <a:p>
            <a:pPr marL="0" indent="0">
              <a:buNone/>
            </a:pPr>
            <a:r>
              <a:rPr lang="lv-LV" sz="1800" dirty="0"/>
              <a:t>Ostas iela 14 – ogļu noliktava</a:t>
            </a:r>
          </a:p>
          <a:p>
            <a:pPr marL="0" indent="0">
              <a:buNone/>
            </a:pPr>
            <a:r>
              <a:rPr lang="lv-LV" sz="1800" dirty="0"/>
              <a:t>Ostas iela 15 – kalēja darbnīca</a:t>
            </a:r>
          </a:p>
          <a:p>
            <a:pPr marL="0" indent="0">
              <a:buNone/>
            </a:pPr>
            <a:r>
              <a:rPr lang="lv-LV" sz="1800" dirty="0"/>
              <a:t>Ostas iela 18 – ogļu dārzs</a:t>
            </a:r>
          </a:p>
          <a:p>
            <a:pPr marL="0" indent="0">
              <a:buNone/>
            </a:pPr>
            <a:r>
              <a:rPr lang="lv-LV" sz="1800" dirty="0"/>
              <a:t>			1928.g.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00989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687097C3-739B-2532-7022-3740A8EC4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873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0651AC-B5A3-DF76-5675-9E482C316DA8}"/>
              </a:ext>
            </a:extLst>
          </p:cNvPr>
          <p:cNvSpPr txBox="1"/>
          <p:nvPr/>
        </p:nvSpPr>
        <p:spPr>
          <a:xfrm>
            <a:off x="9813816" y="6313552"/>
            <a:ext cx="1774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Plosta iela 18</a:t>
            </a:r>
            <a:endParaRPr lang="lv-LV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71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tura vietturis 6" descr="Attēls, kurā ir ārpus telpām, kuģis, transports, transportlīdzeklis&#10;&#10;Mākslīgā intelekta ģenerētais saturs var būt nepareizs.">
            <a:extLst>
              <a:ext uri="{FF2B5EF4-FFF2-40B4-BE49-F238E27FC236}">
                <a16:creationId xmlns:a16="http://schemas.microsoft.com/office/drawing/2014/main" id="{0A197289-7849-3C14-EA91-1403CD616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646" r="-2" b="-2"/>
          <a:stretch/>
        </p:blipFill>
        <p:spPr>
          <a:xfrm>
            <a:off x="-6588" y="18482"/>
            <a:ext cx="12198588" cy="6857990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EAFA2C-782A-166C-E31C-7862B04E2E4B}"/>
              </a:ext>
            </a:extLst>
          </p:cNvPr>
          <p:cNvSpPr txBox="1"/>
          <p:nvPr/>
        </p:nvSpPr>
        <p:spPr>
          <a:xfrm>
            <a:off x="366665" y="119536"/>
            <a:ext cx="10929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Rēderejai piederējuši  tvaikoņi 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Kurland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Windau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Libau,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Cito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Dagmar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Lookaut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,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Wilhelm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Tell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lv-LV" sz="1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Nordsee</a:t>
            </a:r>
            <a:r>
              <a:rPr lang="lv-LV" sz="1600" b="1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lv-LV" sz="1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Rusland</a:t>
            </a:r>
            <a:r>
              <a:rPr lang="lv-LV" sz="1600" b="1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u.c.</a:t>
            </a:r>
            <a:endParaRPr lang="lv-LV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1A0FB-5597-41FB-5540-A35C23DDB66E}"/>
              </a:ext>
            </a:extLst>
          </p:cNvPr>
          <p:cNvSpPr txBox="1"/>
          <p:nvPr/>
        </p:nvSpPr>
        <p:spPr>
          <a:xfrm>
            <a:off x="185595" y="6474994"/>
            <a:ext cx="7960878" cy="332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  <a:spcAft>
                <a:spcPts val="800"/>
              </a:spcAft>
            </a:pPr>
            <a:r>
              <a:rPr lang="lv-LV" sz="1600" kern="15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Kuģi veica kravu un pasažieru pārvadājumus starp Ventspili, Liepāju, Rīgu, Pēterburgu.  </a:t>
            </a:r>
          </a:p>
        </p:txBody>
      </p:sp>
    </p:spTree>
    <p:extLst>
      <p:ext uri="{BB962C8B-B14F-4D97-AF65-F5344CB8AC3E}">
        <p14:creationId xmlns:p14="http://schemas.microsoft.com/office/powerpoint/2010/main" val="4063988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168F5CE3-9FB5-5959-FBF7-DAFE35518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329" y="4468542"/>
            <a:ext cx="2734530" cy="4920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Windau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ttēls 6" descr="Attēls, kurā ir transports, ūdens transportlīdzeklis, ārpus telpām, ūdens&#10;&#10;Mākslīgā intelekta ģenerētais saturs var būt nepareizs.">
            <a:extLst>
              <a:ext uri="{FF2B5EF4-FFF2-40B4-BE49-F238E27FC236}">
                <a16:creationId xmlns:a16="http://schemas.microsoft.com/office/drawing/2014/main" id="{CFC981EC-7C75-A72F-7410-92382DAC4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" b="3"/>
          <a:stretch/>
        </p:blipFill>
        <p:spPr>
          <a:xfrm>
            <a:off x="-2" y="-16991"/>
            <a:ext cx="6523029" cy="4372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atura vietturis 4" descr="Attēls, kurā ir ārpus telpām, ēka, ūdens, kuģis&#10;&#10;Mākslīgā intelekta ģenerētais saturs var būt nepareizs.">
            <a:extLst>
              <a:ext uri="{FF2B5EF4-FFF2-40B4-BE49-F238E27FC236}">
                <a16:creationId xmlns:a16="http://schemas.microsoft.com/office/drawing/2014/main" id="{C186CB49-4F67-CC31-1E80-08AA976F5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5" b="1"/>
          <a:stretch/>
        </p:blipFill>
        <p:spPr>
          <a:xfrm>
            <a:off x="6628260" y="2544244"/>
            <a:ext cx="5455458" cy="365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6CD5F-CAC1-3350-F1CB-137056CA291B}"/>
              </a:ext>
            </a:extLst>
          </p:cNvPr>
          <p:cNvSpPr txBox="1"/>
          <p:nvPr/>
        </p:nvSpPr>
        <p:spPr>
          <a:xfrm>
            <a:off x="6783996" y="6375813"/>
            <a:ext cx="4829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Pēc Pirmā pasaules kara </a:t>
            </a:r>
            <a:r>
              <a:rPr lang="lv-LV" sz="1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Reinkēm</a:t>
            </a:r>
            <a:r>
              <a:rPr lang="lv-LV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vēl pieder pāris tvaikoņu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A2DDD-06D1-A03A-7645-2C73BF214025}"/>
              </a:ext>
            </a:extLst>
          </p:cNvPr>
          <p:cNvSpPr txBox="1"/>
          <p:nvPr/>
        </p:nvSpPr>
        <p:spPr>
          <a:xfrm>
            <a:off x="486796" y="5548227"/>
            <a:ext cx="4955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1899.gadā pirkts no brāļiem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Gūtšmitiem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Agrākais nosaukums </a:t>
            </a:r>
            <a:r>
              <a:rPr kumimoji="0" lang="lv-LV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Meerschaum</a:t>
            </a:r>
            <a:r>
              <a:rPr kumimoji="0" lang="lv-LV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1927.g. pārdots īpašniekam Parīzē. 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69083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822821-B41A-B819-664B-FD605E373643}"/>
              </a:ext>
            </a:extLst>
          </p:cNvPr>
          <p:cNvSpPr txBox="1"/>
          <p:nvPr/>
        </p:nvSpPr>
        <p:spPr>
          <a:xfrm>
            <a:off x="848412" y="374360"/>
            <a:ext cx="10030120" cy="1236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Frīdrihs Kristians Ludvigs </a:t>
            </a: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Gūtšmits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(1786-1864)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1808.gadā ieradās Ventspilī no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Maklenburgas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Sāk strādāt pie </a:t>
            </a:r>
            <a:r>
              <a:rPr lang="lv-LV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Prūsijas konsula,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kuģu īpašnieka,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koktirgotāja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Kaspara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Didriha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Hercviga par kuģu būves meistaru un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koktirgotāju</a:t>
            </a: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ttēls 8" descr="Attēls, kurā ir karte, teksts&#10;&#10;Mākslīgā intelekta ģenerētais saturs var būt nepareizs.">
            <a:extLst>
              <a:ext uri="{FF2B5EF4-FFF2-40B4-BE49-F238E27FC236}">
                <a16:creationId xmlns:a16="http://schemas.microsoft.com/office/drawing/2014/main" id="{EED55026-43C2-E115-FE3D-F687228D2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73" y="1968386"/>
            <a:ext cx="634365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4456D4-1FAA-03DB-7AD1-73B0D7F2F6EA}"/>
              </a:ext>
            </a:extLst>
          </p:cNvPr>
          <p:cNvSpPr txBox="1"/>
          <p:nvPr/>
        </p:nvSpPr>
        <p:spPr>
          <a:xfrm>
            <a:off x="1001599" y="5081453"/>
            <a:ext cx="102822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 preses:</a:t>
            </a:r>
          </a:p>
          <a:p>
            <a:pPr algn="just"/>
            <a:r>
              <a:rPr lang="lv-LV" sz="1600" dirty="0">
                <a:solidFill>
                  <a:prstClr val="black"/>
                </a:solidFill>
                <a:latin typeface="Aptos" panose="02110004020202020204"/>
              </a:rPr>
              <a:t>«</a:t>
            </a:r>
            <a:r>
              <a:rPr lang="lv-LV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1840.gada 30.aprīlī netālu no Ventspils avarējis norvēģu kuģis. Daļa kravas izglābta, daļa palikusi kuģī. Kuģi, kurš katru acumirkli draudējis nogrimt, nopircis Ventspils goda pilsonis, Prūsijas konsuls </a:t>
            </a:r>
            <a:r>
              <a:rPr lang="lv-LV" sz="1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Hercvigs</a:t>
            </a:r>
            <a:r>
              <a:rPr lang="lv-LV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Ar Ventspils kuģu būvmeistara </a:t>
            </a:r>
            <a:r>
              <a:rPr lang="lv-LV" sz="1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Gūtšmita</a:t>
            </a:r>
            <a:r>
              <a:rPr lang="lv-LV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12 strādnieku palīdzību avārijas stāvoklis novērsts, un 13.jūlijā kuģis ienācis Ventspils ostā»</a:t>
            </a:r>
            <a:r>
              <a:rPr kumimoji="0" lang="lv-LV" sz="1400" b="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952D4-AFE5-9063-DC29-A8ED0763017F}"/>
              </a:ext>
            </a:extLst>
          </p:cNvPr>
          <p:cNvSpPr txBox="1"/>
          <p:nvPr/>
        </p:nvSpPr>
        <p:spPr>
          <a:xfrm>
            <a:off x="8985723" y="4336301"/>
            <a:ext cx="2052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Hercviga koku </a:t>
            </a:r>
            <a:r>
              <a:rPr kumimoji="0" lang="lv-LV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plači</a:t>
            </a:r>
            <a:endParaRPr lang="lv-LV" sz="1200" dirty="0"/>
          </a:p>
        </p:txBody>
      </p:sp>
    </p:spTree>
    <p:extLst>
      <p:ext uri="{BB962C8B-B14F-4D97-AF65-F5344CB8AC3E}">
        <p14:creationId xmlns:p14="http://schemas.microsoft.com/office/powerpoint/2010/main" val="720794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 descr="Attēls, kurā ir transports, ūdens transportlīdzeklis, ārpus telpām, laiva&#10;&#10;Mākslīgā intelekta ģenerētais saturs var būt nepareizs.">
            <a:extLst>
              <a:ext uri="{FF2B5EF4-FFF2-40B4-BE49-F238E27FC236}">
                <a16:creationId xmlns:a16="http://schemas.microsoft.com/office/drawing/2014/main" id="{08D1A795-5D68-564E-FC25-4B12CB7F2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" y="1650310"/>
            <a:ext cx="7641074" cy="487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BC7F5AF9-710C-717A-53DB-783EDB25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55" y="199755"/>
            <a:ext cx="4011516" cy="4346825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ECFE0378-8944-26F7-5879-A3A278108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047" y="336150"/>
            <a:ext cx="2578832" cy="9632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EE32D8-2BBD-B2C6-96D8-A775F5EA3E68}"/>
              </a:ext>
            </a:extLst>
          </p:cNvPr>
          <p:cNvSpPr txBox="1"/>
          <p:nvPr/>
        </p:nvSpPr>
        <p:spPr>
          <a:xfrm>
            <a:off x="7675208" y="3429000"/>
            <a:ext cx="4405163" cy="16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Kravas tvaikonis, būvēts 1894.gadā Dānijā. Veicis reisus Baltijas jūrā un Ziemeļjūrā.</a:t>
            </a:r>
          </a:p>
          <a:p>
            <a:pPr algn="ctr">
              <a:lnSpc>
                <a:spcPct val="150000"/>
              </a:lnSpc>
            </a:pP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1932.g. īpašnieks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H.Niderlands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Liepājā. 1933.g. sagriezts lūžņos.</a:t>
            </a:r>
          </a:p>
        </p:txBody>
      </p:sp>
    </p:spTree>
    <p:extLst>
      <p:ext uri="{BB962C8B-B14F-4D97-AF65-F5344CB8AC3E}">
        <p14:creationId xmlns:p14="http://schemas.microsoft.com/office/powerpoint/2010/main" val="10393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atura vietturis 4" descr="Attēls, kurā ir teksts, rokraksts, papīrs, vēstule&#10;&#10;Mākslīgā intelekta ģenerētais saturs var būt nepareizs.">
            <a:extLst>
              <a:ext uri="{FF2B5EF4-FFF2-40B4-BE49-F238E27FC236}">
                <a16:creationId xmlns:a16="http://schemas.microsoft.com/office/drawing/2014/main" id="{58C1B3A8-6BB3-7FB9-3035-10A492ACF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0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1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ttēls 10" descr="Attēls, kurā ir ārpus telpām, skečs, koks, ēka&#10;&#10;Mākslīgā intelekta ģenerētais saturs var būt nepareizs.">
            <a:extLst>
              <a:ext uri="{FF2B5EF4-FFF2-40B4-BE49-F238E27FC236}">
                <a16:creationId xmlns:a16="http://schemas.microsoft.com/office/drawing/2014/main" id="{39DA1438-F2DB-D223-688B-1D9B69ACA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r="30737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Attēls 6" descr="Attēls, kurā ir ārpus telpām, koks, zāle, augs&#10;&#10;Mākslīgā intelekta ģenerētais saturs var būt nepareizs.">
            <a:extLst>
              <a:ext uri="{FF2B5EF4-FFF2-40B4-BE49-F238E27FC236}">
                <a16:creationId xmlns:a16="http://schemas.microsoft.com/office/drawing/2014/main" id="{31205894-1B2D-371B-5171-C8DDBF6E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4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Attēls 8" descr="Attēls, kurā ir ārpus telpām, koks, apģērbs, fotopapīrs&#10;&#10;Mākslīgā intelekta ģenerētais saturs var būt nepareizs.">
            <a:extLst>
              <a:ext uri="{FF2B5EF4-FFF2-40B4-BE49-F238E27FC236}">
                <a16:creationId xmlns:a16="http://schemas.microsoft.com/office/drawing/2014/main" id="{4419361D-2C77-6723-01EE-7743B2C5D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r="4539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5611E0B-8A2C-0A8A-CB34-BDFA1B84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Reinkes muižiņa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143690-635C-BBA3-41B7-86625B158592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lv-LV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18.gs. beigās šeit atradās Dorotejas muižiņa.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19.gs. tā nonāk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Reinku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dzimtai. </a:t>
            </a:r>
            <a:endParaRPr lang="lv-LV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lv-LV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Tā ir 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7,7 ha </a:t>
            </a:r>
            <a:r>
              <a:rPr lang="lv-LV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liela </a:t>
            </a:r>
            <a:r>
              <a:rPr lang="en-US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platīb</a:t>
            </a:r>
            <a:r>
              <a:rPr lang="lv-LV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ēkām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</a:t>
            </a:r>
            <a:r>
              <a:rPr lang="lv-LV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zīvojamā māja ar</a:t>
            </a:r>
            <a:r>
              <a:rPr lang="lv-LV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8 istabām, blakus ēkas, </a:t>
            </a:r>
            <a:r>
              <a:rPr lang="lv-LV" sz="16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leduspagrabs</a:t>
            </a:r>
            <a:r>
              <a:rPr lang="lv-LV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sakņu, augļu dārzs un pļava.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lv-LV" sz="16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lv-LV" sz="16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lv-LV" sz="16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Pē</a:t>
            </a:r>
            <a:r>
              <a:rPr lang="lv-LV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1932.gada Reinkes muižiņa nonāk kredītiestāžu pārziņā.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6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5AC43B5F-CE3F-4DB7-8215-9ACF03FB5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4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39E94FC0-97F7-11FB-AC5A-30A74DC2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200" kern="1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Kānu</a:t>
            </a:r>
            <a:r>
              <a:rPr lang="en-US" sz="42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dzimta</a:t>
            </a:r>
            <a:endParaRPr lang="en-US" sz="4200" kern="12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Satura vietturis 4" descr="Attēls, kurā ir ārpus telpām, apģērbs, pamats, debesis&#10;&#10;Mākslīgā intelekta ģenerētais saturs var būt nepareizs.">
            <a:extLst>
              <a:ext uri="{FF2B5EF4-FFF2-40B4-BE49-F238E27FC236}">
                <a16:creationId xmlns:a16="http://schemas.microsoft.com/office/drawing/2014/main" id="{3AF3C49B-872B-F360-1D43-F542397E0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r="-1" b="6895"/>
          <a:stretch/>
        </p:blipFill>
        <p:spPr>
          <a:xfrm>
            <a:off x="550863" y="2133601"/>
            <a:ext cx="7561262" cy="4173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51CBF089-BDB2-43F8-ED13-28FBE73808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2" r="3" b="9143"/>
          <a:stretch/>
        </p:blipFill>
        <p:spPr>
          <a:xfrm>
            <a:off x="8292124" y="2133600"/>
            <a:ext cx="3359899" cy="199679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Attēls 6" descr="Attēls, kurā ir ārpus telpām, debesis, ēka, koks&#10;&#10;Mākslīgā intelekta ģenerētais saturs var būt nepareizs.">
            <a:extLst>
              <a:ext uri="{FF2B5EF4-FFF2-40B4-BE49-F238E27FC236}">
                <a16:creationId xmlns:a16="http://schemas.microsoft.com/office/drawing/2014/main" id="{9B8709BB-CAA3-03DF-A52A-62E4DAC5C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1591"/>
          <a:stretch/>
        </p:blipFill>
        <p:spPr>
          <a:xfrm>
            <a:off x="8292124" y="4308380"/>
            <a:ext cx="3358800" cy="1998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757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ttēls 9" descr="Attēls, kurā ir cilvēka seja, apģērbs, portrets, persona&#10;&#10;Mākslīgā intelekta ģenerētais saturs var būt nepareizs.">
            <a:extLst>
              <a:ext uri="{FF2B5EF4-FFF2-40B4-BE49-F238E27FC236}">
                <a16:creationId xmlns:a16="http://schemas.microsoft.com/office/drawing/2014/main" id="{CFA89D4E-7AD3-6C15-669B-4B9E8D42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" r="9091" b="4250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90D4AB28-752C-612C-C049-1652AB98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sz="4800" dirty="0" err="1"/>
              <a:t>Baulu</a:t>
            </a:r>
            <a:r>
              <a:rPr lang="lv-LV" sz="4800" dirty="0"/>
              <a:t> dzimta</a:t>
            </a:r>
            <a:endParaRPr lang="en-US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784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 descr="Attēls, kurā ir kāzu kleita, līgava, apģērbs, persona&#10;&#10;Mākslīgā intelekta ģenerētais saturs var būt nepareizs.">
            <a:extLst>
              <a:ext uri="{FF2B5EF4-FFF2-40B4-BE49-F238E27FC236}">
                <a16:creationId xmlns:a16="http://schemas.microsoft.com/office/drawing/2014/main" id="{CB18DD79-D58A-640F-A22C-31B60752C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8" y="139977"/>
            <a:ext cx="3523239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ECBC40-F865-1EEF-0C60-725138F80A78}"/>
              </a:ext>
            </a:extLst>
          </p:cNvPr>
          <p:cNvSpPr txBox="1"/>
          <p:nvPr/>
        </p:nvSpPr>
        <p:spPr>
          <a:xfrm>
            <a:off x="238026" y="4542354"/>
            <a:ext cx="3523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 err="1"/>
              <a:t>Bauls</a:t>
            </a:r>
            <a:r>
              <a:rPr lang="lv-LV" dirty="0"/>
              <a:t> Ernests un Edīte 1883.g.</a:t>
            </a: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F6E485C1-E527-0C94-836A-627AF573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254" y="74487"/>
            <a:ext cx="8461746" cy="5842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9323BC-1416-7423-5744-35A9E19B8230}"/>
              </a:ext>
            </a:extLst>
          </p:cNvPr>
          <p:cNvSpPr txBox="1"/>
          <p:nvPr/>
        </p:nvSpPr>
        <p:spPr>
          <a:xfrm>
            <a:off x="403804" y="5794693"/>
            <a:ext cx="11040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dirty="0"/>
              <a:t>Galdnieks, </a:t>
            </a:r>
            <a:r>
              <a:rPr lang="lv-LV" dirty="0" err="1"/>
              <a:t>mūrniekmeistars</a:t>
            </a:r>
            <a:r>
              <a:rPr lang="lv-LV" dirty="0"/>
              <a:t>, mērnieks, būvinženieris, būvuzņēmējs, pilsētas domnieks, ilgstošs pilsētas būvvaldes priekšsēdētājs, </a:t>
            </a:r>
            <a:r>
              <a:rPr lang="lv-LV" dirty="0" err="1"/>
              <a:t>namnieku</a:t>
            </a:r>
            <a:r>
              <a:rPr lang="lv-LV" dirty="0"/>
              <a:t> biedrības “Kredīts” valdes loceklis, Ugunsdzēsēju biedrības valdes loceklis, Ventspils amatnieku biedrības viens no dibinātājiem.</a:t>
            </a:r>
          </a:p>
        </p:txBody>
      </p:sp>
    </p:spTree>
    <p:extLst>
      <p:ext uri="{BB962C8B-B14F-4D97-AF65-F5344CB8AC3E}">
        <p14:creationId xmlns:p14="http://schemas.microsoft.com/office/powerpoint/2010/main" val="3034250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 descr="Attēls, kurā ir apģērbs, vīrietis, cilvēka seja, rokraksts&#10;&#10;Mākslīgā intelekta ģenerētais saturs var būt nepareizs.">
            <a:extLst>
              <a:ext uri="{FF2B5EF4-FFF2-40B4-BE49-F238E27FC236}">
                <a16:creationId xmlns:a16="http://schemas.microsoft.com/office/drawing/2014/main" id="{556DB157-8AE6-A206-F8F4-3B936A3D1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172" y="457200"/>
            <a:ext cx="759565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4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B5B2F43C-4189-E859-4ED5-DE2EE2C9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pPr algn="ctr"/>
            <a:r>
              <a:rPr lang="lv-LV" sz="3600" dirty="0" err="1"/>
              <a:t>Baulu</a:t>
            </a:r>
            <a:r>
              <a:rPr lang="lv-LV" sz="3600" dirty="0"/>
              <a:t> īpašumi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19DA3F7-8570-B4A5-9CC5-C808BF61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lv-LV" sz="2000" dirty="0"/>
              <a:t>1925.gadā uzceļ īres namu </a:t>
            </a:r>
            <a:r>
              <a:rPr lang="lv-LV" sz="2000" dirty="0" err="1"/>
              <a:t>Aspāzijas</a:t>
            </a:r>
            <a:r>
              <a:rPr lang="lv-LV" sz="2000" dirty="0"/>
              <a:t> ielā 15 (tagad Ģertrūdes ielā).</a:t>
            </a:r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endParaRPr lang="lv-LV" sz="2000" dirty="0"/>
          </a:p>
          <a:p>
            <a:pPr marL="0" indent="0" algn="ctr">
              <a:buNone/>
            </a:pPr>
            <a:r>
              <a:rPr lang="lv-LV" sz="2000" dirty="0"/>
              <a:t>Kuldīgas ielā 14., 16., gruntsgabali Sofijas ielā 4;  Aleksandra ielā 4.,6.,8. ,Spāres  ielā, Abavas ielā, kā arī aploki pilsētas nomalē.</a:t>
            </a:r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endParaRPr lang="lv-LV" sz="20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54D55DBD-F863-DE12-87B8-E1852DC6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76" r="-1" b="2262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D7EF49A2-654D-828E-29C4-DD98FE22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30" b="70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730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 descr="Attēls, kurā ir logs, skečs, fasāde, māksla&#10;&#10;Mākslīgā intelekta ģenerētais saturs var būt nepareizs.">
            <a:extLst>
              <a:ext uri="{FF2B5EF4-FFF2-40B4-BE49-F238E27FC236}">
                <a16:creationId xmlns:a16="http://schemas.microsoft.com/office/drawing/2014/main" id="{5F161416-729A-09E3-845C-398260F6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496" y="2999796"/>
            <a:ext cx="5614416" cy="289142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DF1F6DB7-95FB-A28E-2A87-7C4C8DAA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 err="1"/>
              <a:t>Bērmaņa</a:t>
            </a:r>
            <a:r>
              <a:rPr lang="en-US" sz="3200" dirty="0"/>
              <a:t> </a:t>
            </a:r>
            <a:r>
              <a:rPr lang="en-US" sz="3200" dirty="0" err="1"/>
              <a:t>nams</a:t>
            </a:r>
            <a:r>
              <a:rPr lang="en-US" sz="3200" dirty="0"/>
              <a:t> Pils </a:t>
            </a:r>
            <a:r>
              <a:rPr lang="en-US" sz="3200" dirty="0" err="1"/>
              <a:t>ielā</a:t>
            </a:r>
            <a:r>
              <a:rPr lang="en-US" sz="3200" dirty="0"/>
              <a:t> 31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atura vietturis 5" descr="Attēls, kurā ir ārpus telpām, logs, debesis, ēka&#10;&#10;Mākslīgā intelekta ģenerētais saturs var būt nepareizs.">
            <a:extLst>
              <a:ext uri="{FF2B5EF4-FFF2-40B4-BE49-F238E27FC236}">
                <a16:creationId xmlns:a16="http://schemas.microsoft.com/office/drawing/2014/main" id="{C022715E-1563-C03D-5BF1-C4B2EADDA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568" y="2642616"/>
            <a:ext cx="4521359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20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6307428-8793-6E1E-5656-C7455809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2" y="4440602"/>
            <a:ext cx="3755136" cy="1645920"/>
          </a:xfrm>
        </p:spPr>
        <p:txBody>
          <a:bodyPr>
            <a:normAutofit/>
          </a:bodyPr>
          <a:lstStyle/>
          <a:p>
            <a:r>
              <a:rPr lang="lv-LV" sz="2400" dirty="0" err="1"/>
              <a:t>Mateusu</a:t>
            </a:r>
            <a:r>
              <a:rPr lang="lv-LV" sz="2400" dirty="0"/>
              <a:t> nams Pils iela 12</a:t>
            </a:r>
          </a:p>
        </p:txBody>
      </p:sp>
      <p:pic>
        <p:nvPicPr>
          <p:cNvPr id="5" name="Attēls 4" descr="Attēls, kurā ir ārpus telpām, debesis, mākonis, logs&#10;&#10;Mākslīgā intelekta ģenerētais saturs var būt nepareizs.">
            <a:extLst>
              <a:ext uri="{FF2B5EF4-FFF2-40B4-BE49-F238E27FC236}">
                <a16:creationId xmlns:a16="http://schemas.microsoft.com/office/drawing/2014/main" id="{C4CD836D-D732-366F-0E0A-E0CF3F90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849" b="-4"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7" name="Attēls 6" descr="Attēls, kurā ir ārpus telpām, debesis, ēka, logs&#10;&#10;Mākslīgā intelekta ģenerētais saturs var būt nepareizs.">
            <a:extLst>
              <a:ext uri="{FF2B5EF4-FFF2-40B4-BE49-F238E27FC236}">
                <a16:creationId xmlns:a16="http://schemas.microsoft.com/office/drawing/2014/main" id="{4299D97C-EE5F-A9A4-CB7B-34F291A4E9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2" r="1" b="2752"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831A4AD-7113-4870-1AB3-6DAF3B77F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Latviešu biedrības nams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63102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FC37B92D-178F-92BF-593E-7DB03E0BA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86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8615B990-7C65-2B95-CF64-B69186DE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effectLst/>
              </a:rPr>
              <a:t>Atbildīgais arhitekts Rūdolfs Frišs, būvdarbus vada </a:t>
            </a:r>
            <a:r>
              <a:rPr lang="en-US" sz="2800">
                <a:solidFill>
                  <a:srgbClr val="FFFFFF"/>
                </a:solidFill>
              </a:rPr>
              <a:t>E</a:t>
            </a:r>
            <a:r>
              <a:rPr lang="en-US" sz="2800">
                <a:solidFill>
                  <a:srgbClr val="FFFFFF"/>
                </a:solidFill>
                <a:effectLst/>
              </a:rPr>
              <a:t>.Bauls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6D69F6-BF0A-2A7C-F10E-D3425772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748" y="2486985"/>
            <a:ext cx="5131088" cy="33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408F18D-32EB-78A9-17CF-CA4ACB893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217815"/>
            <a:ext cx="4275755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6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78B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ttēls 9">
            <a:extLst>
              <a:ext uri="{FF2B5EF4-FFF2-40B4-BE49-F238E27FC236}">
                <a16:creationId xmlns:a16="http://schemas.microsoft.com/office/drawing/2014/main" id="{CDAAAD2D-49FF-2043-D3F9-D98A195A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276" y="2662660"/>
            <a:ext cx="6691724" cy="419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BB3BC6BF-21EE-4435-FE3E-5FDE6FED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550" y="365125"/>
            <a:ext cx="4286249" cy="1325563"/>
          </a:xfrm>
        </p:spPr>
        <p:txBody>
          <a:bodyPr>
            <a:normAutofit/>
          </a:bodyPr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1923.gadā uzbūvē tiltu</a:t>
            </a:r>
          </a:p>
        </p:txBody>
      </p:sp>
      <p:pic>
        <p:nvPicPr>
          <p:cNvPr id="7" name="Satura vietturis 6" descr="Attēls, kurā ir debesis, ārpus telpām, mākonis, ēka&#10;&#10;Mākslīgā intelekta ģenerētais saturs var būt nepareizs.">
            <a:extLst>
              <a:ext uri="{FF2B5EF4-FFF2-40B4-BE49-F238E27FC236}">
                <a16:creationId xmlns:a16="http://schemas.microsoft.com/office/drawing/2014/main" id="{9FFDA816-154B-04E2-25B4-92C37626A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" y="113249"/>
            <a:ext cx="604815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879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78B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atura vietturis 8" descr="Attēls, kurā ir apģērbs, persona, uzvalks, retro stils&#10;&#10;Mākslīgā intelekta ģenerētais saturs var būt nepareizs.">
            <a:extLst>
              <a:ext uri="{FF2B5EF4-FFF2-40B4-BE49-F238E27FC236}">
                <a16:creationId xmlns:a16="http://schemas.microsoft.com/office/drawing/2014/main" id="{E39E4F4E-4061-DCA9-10A1-D5B715F4F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0" y="120028"/>
            <a:ext cx="2572069" cy="6611278"/>
          </a:xfrm>
        </p:spPr>
      </p:pic>
      <p:pic>
        <p:nvPicPr>
          <p:cNvPr id="11" name="Attēls 10" descr="Attēls, kurā ir teksts, vēstule, papīrs, zīmējums&#10;&#10;Mākslīgā intelekta ģenerētais saturs var būt nepareizs.">
            <a:extLst>
              <a:ext uri="{FF2B5EF4-FFF2-40B4-BE49-F238E27FC236}">
                <a16:creationId xmlns:a16="http://schemas.microsoft.com/office/drawing/2014/main" id="{09FC31D2-BC79-9785-AD16-F73174071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47" y="0"/>
            <a:ext cx="5363353" cy="6858000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8DBD4294-52E6-0B44-B359-FBA8AA36B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01" y="1323477"/>
            <a:ext cx="2813685" cy="272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69522AE9-6204-641A-8C58-CF9713B24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26" y="4378937"/>
            <a:ext cx="4498975" cy="157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58759F-26E0-01BA-F56F-805EEFC6BA48}"/>
              </a:ext>
            </a:extLst>
          </p:cNvPr>
          <p:cNvSpPr txBox="1"/>
          <p:nvPr/>
        </p:nvSpPr>
        <p:spPr>
          <a:xfrm>
            <a:off x="2999701" y="255367"/>
            <a:ext cx="30962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dirty="0">
                <a:latin typeface="Algerian" panose="04020705040A02060702" pitchFamily="82" charset="0"/>
              </a:rPr>
              <a:t>Aleksandrs </a:t>
            </a:r>
            <a:r>
              <a:rPr lang="lv-LV" sz="2000" dirty="0" err="1">
                <a:latin typeface="Algerian" panose="04020705040A02060702" pitchFamily="82" charset="0"/>
              </a:rPr>
              <a:t>Bauls</a:t>
            </a:r>
            <a:r>
              <a:rPr lang="lv-LV" sz="2000" dirty="0">
                <a:latin typeface="Algerian" panose="04020705040A020607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818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78B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ttēls 8" descr="Attēls, kurā ir ārpus telpām, transportlīdzeklis, sauszemes transportlīdzeklis, ritenis&#10;&#10;Mākslīgā intelekta ģenerētais saturs var būt nepareizs.">
            <a:extLst>
              <a:ext uri="{FF2B5EF4-FFF2-40B4-BE49-F238E27FC236}">
                <a16:creationId xmlns:a16="http://schemas.microsoft.com/office/drawing/2014/main" id="{C2787C81-6FEB-7231-12F8-A6D7B5130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12" y="0"/>
            <a:ext cx="9438688" cy="599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DB13F-BC5E-9528-861E-88FC0898104B}"/>
              </a:ext>
            </a:extLst>
          </p:cNvPr>
          <p:cNvSpPr txBox="1"/>
          <p:nvPr/>
        </p:nvSpPr>
        <p:spPr>
          <a:xfrm>
            <a:off x="3029975" y="6135911"/>
            <a:ext cx="83416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600" dirty="0"/>
              <a:t>Viņš ir viens no trim, kas nodrošina pilsētas satiksmi. </a:t>
            </a:r>
          </a:p>
          <a:p>
            <a:pPr algn="ctr"/>
            <a:r>
              <a:rPr lang="lv-LV" sz="1600" dirty="0"/>
              <a:t>1925.gadā Aleksandram </a:t>
            </a:r>
            <a:r>
              <a:rPr lang="lv-LV" sz="1600" dirty="0" err="1"/>
              <a:t>Baulam</a:t>
            </a:r>
            <a:r>
              <a:rPr lang="lv-LV" sz="1600" dirty="0"/>
              <a:t> pieder trīs automobiļi, no kuriem viens satiksmes autobuss.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5C41E13E-935C-FCE9-8963-B45779053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73497" cy="281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57AF889A-087D-7709-4F91-0F944FC7A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2505"/>
            <a:ext cx="3029975" cy="211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371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78B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atura vietturis 4" descr="Attēls, kurā ir transportlīdzeklis, ritenis, sauszemes transportlīdzeklis, riepa&#10;&#10;Mākslīgā intelekta ģenerētais saturs var būt nepareizs.">
            <a:extLst>
              <a:ext uri="{FF2B5EF4-FFF2-40B4-BE49-F238E27FC236}">
                <a16:creationId xmlns:a16="http://schemas.microsoft.com/office/drawing/2014/main" id="{8806081E-FA77-4198-71F6-1F99F9FCA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10169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3D2117-31D4-3E4C-2729-942EE7CCB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4" y="1406680"/>
            <a:ext cx="3822189" cy="37427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Pēc Aleksandra nāves pilsētas satiksmi turpina uzturēt tēvs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E.Bauls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1936.gadā šādai vajadzībai viņš iegādājas jaunu autobusu.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(Viņam šajā laikā bija 75 gadi)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11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atura vietturis 6" descr="Attēls, kurā ir cilvēka seja, apģērbs, persona, retro stils&#10;&#10;Mākslīgā intelekta ģenerētais saturs var būt nepareizs.">
            <a:extLst>
              <a:ext uri="{FF2B5EF4-FFF2-40B4-BE49-F238E27FC236}">
                <a16:creationId xmlns:a16="http://schemas.microsoft.com/office/drawing/2014/main" id="{E8DD31F1-23E4-EBA2-E0F1-3FE13DA59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634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1FA21F-AF6C-F002-7666-1275CA527AE0}"/>
              </a:ext>
            </a:extLst>
          </p:cNvPr>
          <p:cNvSpPr txBox="1"/>
          <p:nvPr/>
        </p:nvSpPr>
        <p:spPr>
          <a:xfrm>
            <a:off x="5245098" y="6444519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1943.gadā nosvin 60 gadu kopdzīves jubileju</a:t>
            </a:r>
          </a:p>
        </p:txBody>
      </p:sp>
    </p:spTree>
    <p:extLst>
      <p:ext uri="{BB962C8B-B14F-4D97-AF65-F5344CB8AC3E}">
        <p14:creationId xmlns:p14="http://schemas.microsoft.com/office/powerpoint/2010/main" val="132983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 descr="Attēls, kurā ir karte, teksts, atlants, diagramma&#10;&#10;Mākslīgā intelekta ģenerētais saturs var būt nepareizs.">
            <a:extLst>
              <a:ext uri="{FF2B5EF4-FFF2-40B4-BE49-F238E27FC236}">
                <a16:creationId xmlns:a16="http://schemas.microsoft.com/office/drawing/2014/main" id="{7F51918B-7973-D68B-F448-B9E03519C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3BD16970-EA6F-4EEA-920D-047113CC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Gūtšmita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kokzāģētava</a:t>
            </a:r>
            <a:r>
              <a:rPr lang="lv-LV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			1853.gada karte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66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751E9A55-2183-4AAC-E0A2-9BB76BE5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08" y="2374030"/>
            <a:ext cx="3714067" cy="417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1610D-3001-5521-7F01-2DF16DC881DC}"/>
              </a:ext>
            </a:extLst>
          </p:cNvPr>
          <p:cNvSpPr txBox="1"/>
          <p:nvPr/>
        </p:nvSpPr>
        <p:spPr>
          <a:xfrm>
            <a:off x="3508722" y="140748"/>
            <a:ext cx="6094378" cy="315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Frīdrihs Kristians Ludvigs </a:t>
            </a: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Gūtšmits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(1786-1864)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F5156-D8FF-322C-1F64-E6F5E2FFACE4}"/>
              </a:ext>
            </a:extLst>
          </p:cNvPr>
          <p:cNvSpPr txBox="1"/>
          <p:nvPr/>
        </p:nvSpPr>
        <p:spPr>
          <a:xfrm>
            <a:off x="292231" y="2376011"/>
            <a:ext cx="3403077" cy="215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Aleksandrs Frīdrihs Vilhelms </a:t>
            </a: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Gūtšmits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(1823-1888)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Ventspils birģermeistars 1870-1872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Koka eksporta uzņēmuma īpašnieks, kuģu īpašnieks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Nama Kuldīgas ielā 2 cēlājs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Viņa dēls apprecas ar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Reinki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ultiņa: uz leju 8">
            <a:extLst>
              <a:ext uri="{FF2B5EF4-FFF2-40B4-BE49-F238E27FC236}">
                <a16:creationId xmlns:a16="http://schemas.microsoft.com/office/drawing/2014/main" id="{E672F132-47EA-C8E1-49C9-2B250F64D782}"/>
              </a:ext>
            </a:extLst>
          </p:cNvPr>
          <p:cNvSpPr/>
          <p:nvPr/>
        </p:nvSpPr>
        <p:spPr>
          <a:xfrm>
            <a:off x="2375555" y="1324982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87CFC-E84D-5B04-7BAD-882877322167}"/>
              </a:ext>
            </a:extLst>
          </p:cNvPr>
          <p:cNvSpPr txBox="1"/>
          <p:nvPr/>
        </p:nvSpPr>
        <p:spPr>
          <a:xfrm>
            <a:off x="7494308" y="2500057"/>
            <a:ext cx="3544480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Juhans Ludvigs </a:t>
            </a:r>
            <a:r>
              <a:rPr kumimoji="0" lang="lv-LV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Gūtšmits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(1815-1872)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Koka eksporta uzņēmuma īpašnieks, kuģu īpašnieks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B619B-21A0-F563-7C44-F355986735B5}"/>
              </a:ext>
            </a:extLst>
          </p:cNvPr>
          <p:cNvSpPr txBox="1"/>
          <p:nvPr/>
        </p:nvSpPr>
        <p:spPr>
          <a:xfrm>
            <a:off x="3695308" y="6519446"/>
            <a:ext cx="3825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Aleksandrs Frīdrihs Vilhelms </a:t>
            </a:r>
            <a:r>
              <a:rPr kumimoji="0" lang="lv-LV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Gūtšmits</a:t>
            </a:r>
            <a:r>
              <a:rPr kumimoji="0" lang="lv-LV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ttēls 14">
            <a:extLst>
              <a:ext uri="{FF2B5EF4-FFF2-40B4-BE49-F238E27FC236}">
                <a16:creationId xmlns:a16="http://schemas.microsoft.com/office/drawing/2014/main" id="{30C0532D-0D4A-6A86-2403-7F361402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417" y="1297463"/>
            <a:ext cx="536494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9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F5624D1C-B196-F8E3-1388-4D674F25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lv-LV" dirty="0"/>
              <a:t>Kokzāģētava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7DFCD56-F2ED-C323-1A13-000A28261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832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1866.gadā Plosta ielas kreisajā pusē uzbūvēja kokzāģētavu.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984427E5-E732-0D30-5902-C153618E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65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6B43DA79-E0C3-184F-281F-B53CBB05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11" b="112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87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atura vietturis 4" descr="Attēls, kurā ir ārpus telpām, debesis, pamats&#10;&#10;Mākslīgā intelekta ģenerētais saturs var būt nepareizs.">
            <a:extLst>
              <a:ext uri="{FF2B5EF4-FFF2-40B4-BE49-F238E27FC236}">
                <a16:creationId xmlns:a16="http://schemas.microsoft.com/office/drawing/2014/main" id="{0B34E23C-53D8-0D51-4DBD-21B167F6E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7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001A6F07-D813-189E-6767-027127B57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" r="2632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4582D-CFC4-81F8-A5AE-A2E74034DC5D}"/>
              </a:ext>
            </a:extLst>
          </p:cNvPr>
          <p:cNvSpPr txBox="1"/>
          <p:nvPr/>
        </p:nvSpPr>
        <p:spPr>
          <a:xfrm>
            <a:off x="114300" y="158889"/>
            <a:ext cx="8005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20.gs.sākumā kokzāģētava nonāca Ventspils </a:t>
            </a:r>
            <a:r>
              <a:rPr kumimoji="0" lang="lv-LV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koktirgotāju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dzimtai - </a:t>
            </a:r>
            <a:r>
              <a:rPr kumimoji="0" lang="lv-LV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Kāniem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09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1182</Words>
  <Application>Microsoft Macintosh PowerPoint</Application>
  <PresentationFormat>Widescreen</PresentationFormat>
  <Paragraphs>136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Algerian</vt:lpstr>
      <vt:lpstr>Aptos</vt:lpstr>
      <vt:lpstr>Aptos Display</vt:lpstr>
      <vt:lpstr>Arial</vt:lpstr>
      <vt:lpstr>Baguet Script</vt:lpstr>
      <vt:lpstr>Bahnschrift Light Condensed</vt:lpstr>
      <vt:lpstr>Bookman Old Style</vt:lpstr>
      <vt:lpstr>Calibri</vt:lpstr>
      <vt:lpstr>Times New Roman</vt:lpstr>
      <vt:lpstr>Wingdings</vt:lpstr>
      <vt:lpstr>Office dizains</vt:lpstr>
      <vt:lpstr>Ventspils ievērojamākās ģimenes</vt:lpstr>
      <vt:lpstr>Gūtšmiti</vt:lpstr>
      <vt:lpstr>PowerPoint Presentation</vt:lpstr>
      <vt:lpstr>PowerPoint Presentation</vt:lpstr>
      <vt:lpstr>Gūtšmita kokzāģētava    1853.gada karte</vt:lpstr>
      <vt:lpstr>PowerPoint Presentation</vt:lpstr>
      <vt:lpstr>Kokzāģētava</vt:lpstr>
      <vt:lpstr>PowerPoint Presentation</vt:lpstr>
      <vt:lpstr>PowerPoint Presentation</vt:lpstr>
      <vt:lpstr>PowerPoint Presentation</vt:lpstr>
      <vt:lpstr>1878.g. Meerschaum (Gūtšmiti)   1899.g. Windau (Reinke)</vt:lpstr>
      <vt:lpstr>1868.g. uzceļ tiltu pār Ventu  Plostu ielas galā</vt:lpstr>
      <vt:lpstr>1902.gadā tiltu pārvelk uz Sarkanmuižas dambja galu</vt:lpstr>
      <vt:lpstr>Kuldīgas ielā 2</vt:lpstr>
      <vt:lpstr>PowerPoint Presentation</vt:lpstr>
      <vt:lpstr>PowerPoint Presentation</vt:lpstr>
      <vt:lpstr>Gūtšmitu muižiņa</vt:lpstr>
      <vt:lpstr>PowerPoint Presentation</vt:lpstr>
      <vt:lpstr>Reinkes</vt:lpstr>
      <vt:lpstr>PowerPoint Presentation</vt:lpstr>
      <vt:lpstr>PowerPoint Presentation</vt:lpstr>
      <vt:lpstr>PowerPoint Presentation</vt:lpstr>
      <vt:lpstr>PowerPoint Presentation</vt:lpstr>
      <vt:lpstr>Reālskola</vt:lpstr>
      <vt:lpstr>PowerPoint Presentation</vt:lpstr>
      <vt:lpstr>Reinkes īpašumi Ostas ielā </vt:lpstr>
      <vt:lpstr>PowerPoint Presentation</vt:lpstr>
      <vt:lpstr>PowerPoint Presentation</vt:lpstr>
      <vt:lpstr>Windau</vt:lpstr>
      <vt:lpstr>PowerPoint Presentation</vt:lpstr>
      <vt:lpstr>PowerPoint Presentation</vt:lpstr>
      <vt:lpstr>Reinkes muižiņa</vt:lpstr>
      <vt:lpstr>Kānu dzimta</vt:lpstr>
      <vt:lpstr>Baulu dzimta</vt:lpstr>
      <vt:lpstr>PowerPoint Presentation</vt:lpstr>
      <vt:lpstr>PowerPoint Presentation</vt:lpstr>
      <vt:lpstr>Baulu īpašumi</vt:lpstr>
      <vt:lpstr>Bērmaņa nams Pils ielā 31</vt:lpstr>
      <vt:lpstr>Mateusu nams Pils iela 12</vt:lpstr>
      <vt:lpstr>Atbildīgais arhitekts Rūdolfs Frišs, būvdarbus vada E.Bauls</vt:lpstr>
      <vt:lpstr>1923.gadā uzbūvē tiltu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Māra Dāvida</dc:creator>
  <cp:lastModifiedBy>Dace Kamela</cp:lastModifiedBy>
  <cp:revision>190</cp:revision>
  <dcterms:created xsi:type="dcterms:W3CDTF">2025-02-21T08:02:16Z</dcterms:created>
  <dcterms:modified xsi:type="dcterms:W3CDTF">2025-04-10T12:23:35Z</dcterms:modified>
</cp:coreProperties>
</file>